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2"/>
  </p:notesMasterIdLst>
  <p:sldIdLst>
    <p:sldId id="256" r:id="rId4"/>
    <p:sldId id="302" r:id="rId5"/>
    <p:sldId id="266" r:id="rId6"/>
    <p:sldId id="274" r:id="rId7"/>
    <p:sldId id="270" r:id="rId8"/>
    <p:sldId id="303" r:id="rId9"/>
    <p:sldId id="284" r:id="rId10"/>
    <p:sldId id="294" r:id="rId11"/>
    <p:sldId id="286" r:id="rId12"/>
    <p:sldId id="291" r:id="rId13"/>
    <p:sldId id="305" r:id="rId14"/>
    <p:sldId id="300" r:id="rId15"/>
    <p:sldId id="301" r:id="rId16"/>
    <p:sldId id="307" r:id="rId17"/>
    <p:sldId id="289" r:id="rId18"/>
    <p:sldId id="308" r:id="rId19"/>
    <p:sldId id="278" r:id="rId20"/>
    <p:sldId id="257" r:id="rId21"/>
  </p:sldIdLst>
  <p:sldSz cx="9144000" cy="5143500" type="screen16x9"/>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94660"/>
  </p:normalViewPr>
  <p:slideViewPr>
    <p:cSldViewPr>
      <p:cViewPr varScale="1">
        <p:scale>
          <a:sx n="93" d="100"/>
          <a:sy n="93" d="100"/>
        </p:scale>
        <p:origin x="690"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03663" y="0"/>
            <a:ext cx="2984500" cy="501650"/>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2984500" cy="501650"/>
          </a:xfrm>
          <a:prstGeom prst="rect">
            <a:avLst/>
          </a:prstGeom>
        </p:spPr>
        <p:txBody>
          <a:bodyPr vert="horz" lIns="91440" tIns="45720" rIns="91440" bIns="45720" rtlCol="1"/>
          <a:lstStyle>
            <a:lvl1pPr algn="r">
              <a:defRPr sz="1200"/>
            </a:lvl1pPr>
          </a:lstStyle>
          <a:p>
            <a:fld id="{993DD660-9558-443C-BFFC-7023A5398198}" type="datetimeFigureOut">
              <a:rPr lang="en-US" smtClean="0"/>
              <a:t>2024-09-10</a:t>
            </a:fld>
            <a:endParaRPr lang="en-US"/>
          </a:p>
        </p:txBody>
      </p:sp>
      <p:sp>
        <p:nvSpPr>
          <p:cNvPr id="4" name="عنصر نائب لصورة الشريحة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8975" y="4821238"/>
            <a:ext cx="5510213" cy="3944937"/>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3903663" y="9517063"/>
            <a:ext cx="2984500" cy="501650"/>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9517063"/>
            <a:ext cx="2984500" cy="501650"/>
          </a:xfrm>
          <a:prstGeom prst="rect">
            <a:avLst/>
          </a:prstGeom>
        </p:spPr>
        <p:txBody>
          <a:bodyPr vert="horz" lIns="91440" tIns="45720" rIns="91440" bIns="45720" rtlCol="1" anchor="b"/>
          <a:lstStyle>
            <a:lvl1pPr algn="r">
              <a:defRPr sz="1200"/>
            </a:lvl1pPr>
          </a:lstStyle>
          <a:p>
            <a:fld id="{792538CA-A222-4BDF-B02E-A7506F90A2A5}" type="slidenum">
              <a:rPr lang="en-US" smtClean="0"/>
              <a:t>‹#›</a:t>
            </a:fld>
            <a:endParaRPr lang="en-US"/>
          </a:p>
        </p:txBody>
      </p:sp>
    </p:spTree>
    <p:extLst>
      <p:ext uri="{BB962C8B-B14F-4D97-AF65-F5344CB8AC3E}">
        <p14:creationId xmlns:p14="http://schemas.microsoft.com/office/powerpoint/2010/main" val="37018472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792538CA-A222-4BDF-B02E-A7506F90A2A5}" type="slidenum">
              <a:rPr lang="en-US" smtClean="0"/>
              <a:t>4</a:t>
            </a:fld>
            <a:endParaRPr lang="en-US"/>
          </a:p>
        </p:txBody>
      </p:sp>
    </p:spTree>
    <p:extLst>
      <p:ext uri="{BB962C8B-B14F-4D97-AF65-F5344CB8AC3E}">
        <p14:creationId xmlns:p14="http://schemas.microsoft.com/office/powerpoint/2010/main" val="3728727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5"/>
          </p:nvPr>
        </p:nvSpPr>
        <p:spPr/>
        <p:txBody>
          <a:bodyPr/>
          <a:lstStyle/>
          <a:p>
            <a:fld id="{792538CA-A222-4BDF-B02E-A7506F90A2A5}" type="slidenum">
              <a:rPr lang="en-US" smtClean="0"/>
              <a:t>5</a:t>
            </a:fld>
            <a:endParaRPr lang="en-US"/>
          </a:p>
        </p:txBody>
      </p:sp>
    </p:spTree>
    <p:extLst>
      <p:ext uri="{BB962C8B-B14F-4D97-AF65-F5344CB8AC3E}">
        <p14:creationId xmlns:p14="http://schemas.microsoft.com/office/powerpoint/2010/main" val="1823742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5"/>
          </p:nvPr>
        </p:nvSpPr>
        <p:spPr/>
        <p:txBody>
          <a:bodyPr/>
          <a:lstStyle/>
          <a:p>
            <a:fld id="{792538CA-A222-4BDF-B02E-A7506F90A2A5}" type="slidenum">
              <a:rPr lang="en-US" smtClean="0"/>
              <a:t>13</a:t>
            </a:fld>
            <a:endParaRPr lang="en-US"/>
          </a:p>
        </p:txBody>
      </p:sp>
    </p:spTree>
    <p:extLst>
      <p:ext uri="{BB962C8B-B14F-4D97-AF65-F5344CB8AC3E}">
        <p14:creationId xmlns:p14="http://schemas.microsoft.com/office/powerpoint/2010/main" val="1638999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5"/>
          </p:nvPr>
        </p:nvSpPr>
        <p:spPr/>
        <p:txBody>
          <a:bodyPr/>
          <a:lstStyle/>
          <a:p>
            <a:fld id="{792538CA-A222-4BDF-B02E-A7506F90A2A5}" type="slidenum">
              <a:rPr lang="en-US" smtClean="0"/>
              <a:t>16</a:t>
            </a:fld>
            <a:endParaRPr lang="en-US"/>
          </a:p>
        </p:txBody>
      </p:sp>
    </p:spTree>
    <p:extLst>
      <p:ext uri="{BB962C8B-B14F-4D97-AF65-F5344CB8AC3E}">
        <p14:creationId xmlns:p14="http://schemas.microsoft.com/office/powerpoint/2010/main" val="1216031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597819"/>
            <a:ext cx="7772400" cy="1102519"/>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1826489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151569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05979"/>
            <a:ext cx="2057400" cy="4388644"/>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05979"/>
            <a:ext cx="6019800" cy="43886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2126201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A6748F3-8897-F007-3DA9-E2F2EE8196B6}"/>
              </a:ext>
            </a:extLst>
          </p:cNvPr>
          <p:cNvSpPr>
            <a:spLocks noGrp="1"/>
          </p:cNvSpPr>
          <p:nvPr>
            <p:ph type="ctrTitle"/>
          </p:nvPr>
        </p:nvSpPr>
        <p:spPr>
          <a:xfrm>
            <a:off x="1143000" y="841772"/>
            <a:ext cx="6858000" cy="1790700"/>
          </a:xfrm>
        </p:spPr>
        <p:txBody>
          <a:bodyPr anchor="b"/>
          <a:lstStyle>
            <a:lvl1pPr algn="ctr">
              <a:defRPr sz="45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xmlns="" id="{29ED77D5-D10B-9BBD-748B-E56549867DA7}"/>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xmlns="" id="{1B39D442-ABB6-9DD5-2406-8030EA4C2E63}"/>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5" name="عنصر نائب للتذييل 4">
            <a:extLst>
              <a:ext uri="{FF2B5EF4-FFF2-40B4-BE49-F238E27FC236}">
                <a16:creationId xmlns:a16="http://schemas.microsoft.com/office/drawing/2014/main" xmlns="" id="{1FD1B990-1222-8518-E862-D9C3C726A296}"/>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F837D5C8-D595-91E7-C328-4F3B723B4C44}"/>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794832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1516BA8-7F28-D62C-6F5D-EE9F89B53603}"/>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xmlns="" id="{37AF69F8-3D84-555D-88BA-7812636A41C6}"/>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53CADC4F-D7D4-81B8-F9C3-93CA32A62BB6}"/>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5" name="عنصر نائب للتذييل 4">
            <a:extLst>
              <a:ext uri="{FF2B5EF4-FFF2-40B4-BE49-F238E27FC236}">
                <a16:creationId xmlns:a16="http://schemas.microsoft.com/office/drawing/2014/main" xmlns="" id="{AE7E1CC7-F2F7-0239-66E2-93720A2E8838}"/>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AF16FF83-28A5-17A9-867A-F9AFD4FABA2B}"/>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1984729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BE40D1F-E271-38EB-2AAA-B7110A402958}"/>
              </a:ext>
            </a:extLst>
          </p:cNvPr>
          <p:cNvSpPr>
            <a:spLocks noGrp="1"/>
          </p:cNvSpPr>
          <p:nvPr>
            <p:ph type="title"/>
          </p:nvPr>
        </p:nvSpPr>
        <p:spPr>
          <a:xfrm>
            <a:off x="623888" y="1282304"/>
            <a:ext cx="7886700" cy="2139553"/>
          </a:xfrm>
        </p:spPr>
        <p:txBody>
          <a:bodyPr anchor="b"/>
          <a:lstStyle>
            <a:lvl1pPr>
              <a:defRPr sz="45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xmlns="" id="{08C4DFBC-949D-9E3D-B29C-F58747C7CF18}"/>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101C0EAF-49DB-1C5F-EA3B-B66E636FCF47}"/>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5" name="عنصر نائب للتذييل 4">
            <a:extLst>
              <a:ext uri="{FF2B5EF4-FFF2-40B4-BE49-F238E27FC236}">
                <a16:creationId xmlns:a16="http://schemas.microsoft.com/office/drawing/2014/main" xmlns="" id="{862D8736-4419-7F49-8F53-958F56CBD58C}"/>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83EBBB38-BE9B-4E25-90A8-DE51C169D35E}"/>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116937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F324E22-1B10-4DCC-77E6-BCC93ECC8A8D}"/>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xmlns="" id="{ACF20B1C-7E1A-DDDA-5D5D-51323A05DE1F}"/>
              </a:ext>
            </a:extLst>
          </p:cNvPr>
          <p:cNvSpPr>
            <a:spLocks noGrp="1"/>
          </p:cNvSpPr>
          <p:nvPr>
            <p:ph sz="half" idx="1"/>
          </p:nvPr>
        </p:nvSpPr>
        <p:spPr>
          <a:xfrm>
            <a:off x="628650" y="1369219"/>
            <a:ext cx="3886200" cy="326350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xmlns="" id="{3B5ED315-5817-C397-6E29-D6B70E00FD5D}"/>
              </a:ext>
            </a:extLst>
          </p:cNvPr>
          <p:cNvSpPr>
            <a:spLocks noGrp="1"/>
          </p:cNvSpPr>
          <p:nvPr>
            <p:ph sz="half" idx="2"/>
          </p:nvPr>
        </p:nvSpPr>
        <p:spPr>
          <a:xfrm>
            <a:off x="4629150" y="1369219"/>
            <a:ext cx="3886200" cy="326350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xmlns="" id="{70B6659A-12F4-5ED7-1614-877AAFDD7427}"/>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6" name="عنصر نائب للتذييل 5">
            <a:extLst>
              <a:ext uri="{FF2B5EF4-FFF2-40B4-BE49-F238E27FC236}">
                <a16:creationId xmlns:a16="http://schemas.microsoft.com/office/drawing/2014/main" xmlns="" id="{7F9BC815-273C-60AD-7557-3C2E62E976CB}"/>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xmlns="" id="{DA9FFF4C-5E15-926B-D43A-953100AE2288}"/>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4206764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D8E8B66-ACFA-0C20-446C-1D3C59BC14BC}"/>
              </a:ext>
            </a:extLst>
          </p:cNvPr>
          <p:cNvSpPr>
            <a:spLocks noGrp="1"/>
          </p:cNvSpPr>
          <p:nvPr>
            <p:ph type="title"/>
          </p:nvPr>
        </p:nvSpPr>
        <p:spPr>
          <a:xfrm>
            <a:off x="629841" y="273844"/>
            <a:ext cx="7886700" cy="994172"/>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xmlns="" id="{1CBAD26E-370A-20F2-2778-495AFF89B152}"/>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554CA26E-4121-D164-E464-C66B2C79227B}"/>
              </a:ext>
            </a:extLst>
          </p:cNvPr>
          <p:cNvSpPr>
            <a:spLocks noGrp="1"/>
          </p:cNvSpPr>
          <p:nvPr>
            <p:ph sz="half" idx="2"/>
          </p:nvPr>
        </p:nvSpPr>
        <p:spPr>
          <a:xfrm>
            <a:off x="629842" y="1878806"/>
            <a:ext cx="3868340" cy="276344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xmlns="" id="{27F49BC0-9C08-7B7D-5123-99E423FC79AD}"/>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8838FDBC-8EBA-C59B-9A6E-588D7805A650}"/>
              </a:ext>
            </a:extLst>
          </p:cNvPr>
          <p:cNvSpPr>
            <a:spLocks noGrp="1"/>
          </p:cNvSpPr>
          <p:nvPr>
            <p:ph sz="quarter" idx="4"/>
          </p:nvPr>
        </p:nvSpPr>
        <p:spPr>
          <a:xfrm>
            <a:off x="4629150" y="1878806"/>
            <a:ext cx="3887391" cy="276344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xmlns="" id="{3D90FBF3-A9A8-0270-DE04-C9E2666F5B54}"/>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8" name="عنصر نائب للتذييل 7">
            <a:extLst>
              <a:ext uri="{FF2B5EF4-FFF2-40B4-BE49-F238E27FC236}">
                <a16:creationId xmlns:a16="http://schemas.microsoft.com/office/drawing/2014/main" xmlns="" id="{FE2B9CA7-BE91-4A4F-4C36-EEA95EBF718C}"/>
              </a:ext>
            </a:extLst>
          </p:cNvPr>
          <p:cNvSpPr>
            <a:spLocks noGrp="1"/>
          </p:cNvSpPr>
          <p:nvPr>
            <p:ph type="ftr" sz="quarter" idx="11"/>
          </p:nvPr>
        </p:nvSpPr>
        <p:spPr/>
        <p:txBody>
          <a:bodyPr/>
          <a:lstStyle/>
          <a:p>
            <a:endParaRPr lang="en-US"/>
          </a:p>
        </p:txBody>
      </p:sp>
      <p:sp>
        <p:nvSpPr>
          <p:cNvPr id="9" name="عنصر نائب لرقم الشريحة 8">
            <a:extLst>
              <a:ext uri="{FF2B5EF4-FFF2-40B4-BE49-F238E27FC236}">
                <a16:creationId xmlns:a16="http://schemas.microsoft.com/office/drawing/2014/main" xmlns="" id="{BF02C966-CEA2-9093-B3A1-75DF0DA7183F}"/>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4042810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981E215-B51F-BA04-E128-67341A2CB671}"/>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xmlns="" id="{AD8B0378-9F76-B1E0-53AD-FBD38CFAB9CC}"/>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4" name="عنصر نائب للتذييل 3">
            <a:extLst>
              <a:ext uri="{FF2B5EF4-FFF2-40B4-BE49-F238E27FC236}">
                <a16:creationId xmlns:a16="http://schemas.microsoft.com/office/drawing/2014/main" xmlns="" id="{F74BDBA2-D36E-16C4-8B24-6CF6388F705B}"/>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a16="http://schemas.microsoft.com/office/drawing/2014/main" xmlns="" id="{83F4B42E-6778-2D9C-530F-584127310E3B}"/>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3772325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35113A8C-8C07-B891-A62F-5E517BB55BD1}"/>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3" name="عنصر نائب للتذييل 2">
            <a:extLst>
              <a:ext uri="{FF2B5EF4-FFF2-40B4-BE49-F238E27FC236}">
                <a16:creationId xmlns:a16="http://schemas.microsoft.com/office/drawing/2014/main" xmlns="" id="{771EFC2C-BF8F-B319-A74C-33A1B91FF739}"/>
              </a:ext>
            </a:extLst>
          </p:cNvPr>
          <p:cNvSpPr>
            <a:spLocks noGrp="1"/>
          </p:cNvSpPr>
          <p:nvPr>
            <p:ph type="ftr" sz="quarter" idx="11"/>
          </p:nvPr>
        </p:nvSpPr>
        <p:spPr/>
        <p:txBody>
          <a:bodyPr/>
          <a:lstStyle/>
          <a:p>
            <a:endParaRPr lang="en-US"/>
          </a:p>
        </p:txBody>
      </p:sp>
      <p:sp>
        <p:nvSpPr>
          <p:cNvPr id="4" name="عنصر نائب لرقم الشريحة 3">
            <a:extLst>
              <a:ext uri="{FF2B5EF4-FFF2-40B4-BE49-F238E27FC236}">
                <a16:creationId xmlns:a16="http://schemas.microsoft.com/office/drawing/2014/main" xmlns="" id="{D920B123-E3C1-D680-751B-E7923EAFC179}"/>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909073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3E40BB6-B086-2CD4-5194-209A9219A9DB}"/>
              </a:ext>
            </a:extLst>
          </p:cNvPr>
          <p:cNvSpPr>
            <a:spLocks noGrp="1"/>
          </p:cNvSpPr>
          <p:nvPr>
            <p:ph type="title"/>
          </p:nvPr>
        </p:nvSpPr>
        <p:spPr>
          <a:xfrm>
            <a:off x="629841" y="342900"/>
            <a:ext cx="2949178" cy="1200150"/>
          </a:xfrm>
        </p:spPr>
        <p:txBody>
          <a:bodyPr anchor="b"/>
          <a:lstStyle>
            <a:lvl1pPr>
              <a:defRPr sz="24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xmlns="" id="{A2719E2C-AFD5-41CA-F4F1-58FC3328FD59}"/>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xmlns="" id="{5642F98C-1465-9CC9-008D-5B757C0A56DC}"/>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12C3767B-ED73-67BD-1F02-9A45D18DFDDD}"/>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6" name="عنصر نائب للتذييل 5">
            <a:extLst>
              <a:ext uri="{FF2B5EF4-FFF2-40B4-BE49-F238E27FC236}">
                <a16:creationId xmlns:a16="http://schemas.microsoft.com/office/drawing/2014/main" xmlns="" id="{99CC6CE8-A604-B223-4627-C4427A2A9587}"/>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xmlns="" id="{219F1900-DBB6-D790-B3AE-E8909586A317}"/>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2802463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42373761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881762A-7951-AC6C-534E-7B910BF7C131}"/>
              </a:ext>
            </a:extLst>
          </p:cNvPr>
          <p:cNvSpPr>
            <a:spLocks noGrp="1"/>
          </p:cNvSpPr>
          <p:nvPr>
            <p:ph type="title"/>
          </p:nvPr>
        </p:nvSpPr>
        <p:spPr>
          <a:xfrm>
            <a:off x="629841" y="342900"/>
            <a:ext cx="2949178" cy="1200150"/>
          </a:xfrm>
        </p:spPr>
        <p:txBody>
          <a:bodyPr anchor="b"/>
          <a:lstStyle>
            <a:lvl1pPr>
              <a:defRPr sz="24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xmlns="" id="{315DDC95-65CC-5284-014E-11B861BF132C}"/>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عنصر نائب للنص 3">
            <a:extLst>
              <a:ext uri="{FF2B5EF4-FFF2-40B4-BE49-F238E27FC236}">
                <a16:creationId xmlns:a16="http://schemas.microsoft.com/office/drawing/2014/main" xmlns="" id="{776FF576-681D-7F84-4A79-AA0C97BD7678}"/>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F8A36CEB-3CA6-6A23-CB76-BE3EB9E39C34}"/>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6" name="عنصر نائب للتذييل 5">
            <a:extLst>
              <a:ext uri="{FF2B5EF4-FFF2-40B4-BE49-F238E27FC236}">
                <a16:creationId xmlns:a16="http://schemas.microsoft.com/office/drawing/2014/main" xmlns="" id="{26FB1ACF-8690-AAC3-6843-C1DB175CDE54}"/>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xmlns="" id="{4A59BC41-A988-953D-2CF8-753B3317AF00}"/>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604039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E13157A-097C-81C6-AC2A-8D26E314F93F}"/>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xmlns="" id="{23179CB2-BB30-8E7D-61C6-8B07BD85B2DC}"/>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1AE89169-E908-92E6-C746-4A1EF0FEB463}"/>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5" name="عنصر نائب للتذييل 4">
            <a:extLst>
              <a:ext uri="{FF2B5EF4-FFF2-40B4-BE49-F238E27FC236}">
                <a16:creationId xmlns:a16="http://schemas.microsoft.com/office/drawing/2014/main" xmlns="" id="{BE05F520-3E80-4C0C-32B8-D7C0CA53F487}"/>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96C58DFE-C3D3-651E-6E7C-97FB7A5FD920}"/>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3863172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6329A7D1-3ECA-F9B9-5495-CC25A160F05A}"/>
              </a:ext>
            </a:extLst>
          </p:cNvPr>
          <p:cNvSpPr>
            <a:spLocks noGrp="1"/>
          </p:cNvSpPr>
          <p:nvPr>
            <p:ph type="title" orient="vert"/>
          </p:nvPr>
        </p:nvSpPr>
        <p:spPr>
          <a:xfrm>
            <a:off x="6543675" y="273844"/>
            <a:ext cx="1971675" cy="4358879"/>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xmlns="" id="{AEA19453-E4F2-2294-FC0F-B4FB1F931BE7}"/>
              </a:ext>
            </a:extLst>
          </p:cNvPr>
          <p:cNvSpPr>
            <a:spLocks noGrp="1"/>
          </p:cNvSpPr>
          <p:nvPr>
            <p:ph type="body" orient="vert" idx="1"/>
          </p:nvPr>
        </p:nvSpPr>
        <p:spPr>
          <a:xfrm>
            <a:off x="628650" y="273844"/>
            <a:ext cx="5800725" cy="4358879"/>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5165E92E-7DA4-1503-A1F1-1DCA122ECA45}"/>
              </a:ext>
            </a:extLst>
          </p:cNvPr>
          <p:cNvSpPr>
            <a:spLocks noGrp="1"/>
          </p:cNvSpPr>
          <p:nvPr>
            <p:ph type="dt" sz="half" idx="10"/>
          </p:nvPr>
        </p:nvSpPr>
        <p:spPr/>
        <p:txBody>
          <a:bodyPr/>
          <a:lstStyle/>
          <a:p>
            <a:fld id="{860A5E17-D363-42EF-A813-CFB4CF6994E6}" type="datetimeFigureOut">
              <a:rPr lang="en-US" smtClean="0"/>
              <a:t>2024-09-10</a:t>
            </a:fld>
            <a:endParaRPr lang="en-US"/>
          </a:p>
        </p:txBody>
      </p:sp>
      <p:sp>
        <p:nvSpPr>
          <p:cNvPr id="5" name="عنصر نائب للتذييل 4">
            <a:extLst>
              <a:ext uri="{FF2B5EF4-FFF2-40B4-BE49-F238E27FC236}">
                <a16:creationId xmlns:a16="http://schemas.microsoft.com/office/drawing/2014/main" xmlns="" id="{AF60267B-E1D2-AC34-C60C-52FE77A1BB8E}"/>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xmlns="" id="{CB46F0FD-025C-047D-9168-7758613E8B39}"/>
              </a:ext>
            </a:extLst>
          </p:cNvPr>
          <p:cNvSpPr>
            <a:spLocks noGrp="1"/>
          </p:cNvSpPr>
          <p:nvPr>
            <p:ph type="sldNum" sz="quarter" idx="12"/>
          </p:nvPr>
        </p:nvSpPr>
        <p:spPr/>
        <p:txBody>
          <a:bodyPr/>
          <a:lstStyle/>
          <a:p>
            <a:fld id="{887E88AD-994D-411C-9471-BA4EF719A831}" type="slidenum">
              <a:rPr lang="en-US" smtClean="0"/>
              <a:t>‹#›</a:t>
            </a:fld>
            <a:endParaRPr lang="en-US"/>
          </a:p>
        </p:txBody>
      </p:sp>
    </p:spTree>
    <p:extLst>
      <p:ext uri="{BB962C8B-B14F-4D97-AF65-F5344CB8AC3E}">
        <p14:creationId xmlns:p14="http://schemas.microsoft.com/office/powerpoint/2010/main" val="26930188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856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305176"/>
            <a:ext cx="7772400" cy="1021556"/>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312250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35480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4264222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263732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559306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1" y="204787"/>
            <a:ext cx="3008313" cy="871538"/>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1099067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3600450"/>
            <a:ext cx="5486400" cy="425054"/>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عنصر نائب للنص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7B27C14-228D-4031-9101-3B337FB1B31E}" type="datetimeFigureOut">
              <a:rPr lang="en-US" smtClean="0"/>
              <a:t>2024-09-10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3FAD318E-86CE-49F7-8A35-EC8C9655C669}" type="slidenum">
              <a:rPr lang="en-US" smtClean="0"/>
              <a:t>‹#›</a:t>
            </a:fld>
            <a:endParaRPr lang="en-US" dirty="0"/>
          </a:p>
        </p:txBody>
      </p:sp>
    </p:spTree>
    <p:extLst>
      <p:ext uri="{BB962C8B-B14F-4D97-AF65-F5344CB8AC3E}">
        <p14:creationId xmlns:p14="http://schemas.microsoft.com/office/powerpoint/2010/main" val="4193290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7B27C14-228D-4031-9101-3B337FB1B31E}" type="datetimeFigureOut">
              <a:rPr lang="en-US" smtClean="0"/>
              <a:t>2024-09-10</a:t>
            </a:fld>
            <a:endParaRPr lang="en-US" dirty="0"/>
          </a:p>
        </p:txBody>
      </p:sp>
      <p:sp>
        <p:nvSpPr>
          <p:cNvPr id="5" name="عنصر نائب للتذييل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FAD318E-86CE-49F7-8A35-EC8C9655C669}" type="slidenum">
              <a:rPr lang="en-US" smtClean="0"/>
              <a:t>‹#›</a:t>
            </a:fld>
            <a:endParaRPr lang="en-US" dirty="0"/>
          </a:p>
        </p:txBody>
      </p:sp>
    </p:spTree>
    <p:extLst>
      <p:ext uri="{BB962C8B-B14F-4D97-AF65-F5344CB8AC3E}">
        <p14:creationId xmlns:p14="http://schemas.microsoft.com/office/powerpoint/2010/main" val="3126134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066ABE6F-E013-155E-5A88-FCA05833B46C}"/>
              </a:ext>
            </a:extLst>
          </p:cNvPr>
          <p:cNvSpPr>
            <a:spLocks noGrp="1"/>
          </p:cNvSpPr>
          <p:nvPr>
            <p:ph type="title"/>
          </p:nvPr>
        </p:nvSpPr>
        <p:spPr>
          <a:xfrm>
            <a:off x="628650" y="273844"/>
            <a:ext cx="7886700" cy="994172"/>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xmlns="" id="{B581CDCC-EAC2-8556-E92B-0A27BFFDA56D}"/>
              </a:ext>
            </a:extLst>
          </p:cNvPr>
          <p:cNvSpPr>
            <a:spLocks noGrp="1"/>
          </p:cNvSpPr>
          <p:nvPr>
            <p:ph type="body" idx="1"/>
          </p:nvPr>
        </p:nvSpPr>
        <p:spPr>
          <a:xfrm>
            <a:off x="628650" y="1369219"/>
            <a:ext cx="7886700" cy="3263504"/>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xmlns="" id="{1252D2EA-146D-C8D2-082C-6134E72CF734}"/>
              </a:ext>
            </a:extLst>
          </p:cNvPr>
          <p:cNvSpPr>
            <a:spLocks noGrp="1"/>
          </p:cNvSpPr>
          <p:nvPr>
            <p:ph type="dt" sz="half" idx="2"/>
          </p:nvPr>
        </p:nvSpPr>
        <p:spPr>
          <a:xfrm>
            <a:off x="6457950" y="4767263"/>
            <a:ext cx="2057400" cy="273844"/>
          </a:xfrm>
          <a:prstGeom prst="rect">
            <a:avLst/>
          </a:prstGeom>
        </p:spPr>
        <p:txBody>
          <a:bodyPr vert="horz" lIns="91440" tIns="45720" rIns="91440" bIns="45720" rtlCol="1" anchor="ctr"/>
          <a:lstStyle>
            <a:lvl1pPr algn="l">
              <a:defRPr sz="900">
                <a:solidFill>
                  <a:schemeClr val="tx1">
                    <a:tint val="75000"/>
                  </a:schemeClr>
                </a:solidFill>
              </a:defRPr>
            </a:lvl1pPr>
          </a:lstStyle>
          <a:p>
            <a:fld id="{860A5E17-D363-42EF-A813-CFB4CF6994E6}" type="datetimeFigureOut">
              <a:rPr lang="en-US" smtClean="0"/>
              <a:t>2024-09-10</a:t>
            </a:fld>
            <a:endParaRPr lang="en-US"/>
          </a:p>
        </p:txBody>
      </p:sp>
      <p:sp>
        <p:nvSpPr>
          <p:cNvPr id="5" name="عنصر نائب للتذييل 4">
            <a:extLst>
              <a:ext uri="{FF2B5EF4-FFF2-40B4-BE49-F238E27FC236}">
                <a16:creationId xmlns:a16="http://schemas.microsoft.com/office/drawing/2014/main" xmlns="" id="{43814B9B-3BD0-EAF9-266F-9BDD4B036E50}"/>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1" anchor="ctr"/>
          <a:lstStyle>
            <a:lvl1pPr algn="ctr">
              <a:defRPr sz="900">
                <a:solidFill>
                  <a:schemeClr val="tx1">
                    <a:tint val="75000"/>
                  </a:schemeClr>
                </a:solidFill>
              </a:defRPr>
            </a:lvl1pPr>
          </a:lstStyle>
          <a:p>
            <a:endParaRPr lang="en-US"/>
          </a:p>
        </p:txBody>
      </p:sp>
      <p:sp>
        <p:nvSpPr>
          <p:cNvPr id="6" name="عنصر نائب لرقم الشريحة 5">
            <a:extLst>
              <a:ext uri="{FF2B5EF4-FFF2-40B4-BE49-F238E27FC236}">
                <a16:creationId xmlns:a16="http://schemas.microsoft.com/office/drawing/2014/main" xmlns="" id="{67CF7563-ECA6-8B13-DCEF-3232603AF357}"/>
              </a:ext>
            </a:extLst>
          </p:cNvPr>
          <p:cNvSpPr>
            <a:spLocks noGrp="1"/>
          </p:cNvSpPr>
          <p:nvPr>
            <p:ph type="sldNum" sz="quarter" idx="4"/>
          </p:nvPr>
        </p:nvSpPr>
        <p:spPr>
          <a:xfrm>
            <a:off x="628650" y="4767263"/>
            <a:ext cx="2057400" cy="273844"/>
          </a:xfrm>
          <a:prstGeom prst="rect">
            <a:avLst/>
          </a:prstGeom>
        </p:spPr>
        <p:txBody>
          <a:bodyPr vert="horz" lIns="91440" tIns="45720" rIns="91440" bIns="45720" rtlCol="1" anchor="ctr"/>
          <a:lstStyle>
            <a:lvl1pPr algn="r">
              <a:defRPr sz="900">
                <a:solidFill>
                  <a:schemeClr val="tx1">
                    <a:tint val="75000"/>
                  </a:schemeClr>
                </a:solidFill>
              </a:defRPr>
            </a:lvl1pPr>
          </a:lstStyle>
          <a:p>
            <a:fld id="{887E88AD-994D-411C-9471-BA4EF719A831}" type="slidenum">
              <a:rPr lang="en-US" smtClean="0"/>
              <a:t>‹#›</a:t>
            </a:fld>
            <a:endParaRPr lang="en-US"/>
          </a:p>
        </p:txBody>
      </p:sp>
    </p:spTree>
    <p:extLst>
      <p:ext uri="{BB962C8B-B14F-4D97-AF65-F5344CB8AC3E}">
        <p14:creationId xmlns:p14="http://schemas.microsoft.com/office/powerpoint/2010/main" val="1762257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7211082"/>
      </p:ext>
    </p:extLst>
  </p:cSld>
  <p:clrMap bg1="lt1" tx1="dk1" bg2="lt2" tx2="dk2" accent1="accent1" accent2="accent2" accent3="accent3" accent4="accent4" accent5="accent5" accent6="accent6" hlink="hlink" folHlink="folHlink"/>
  <p:sldLayoutIdLst>
    <p:sldLayoutId id="2147483673"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1.png" descr="C:\Users\user\Desktop\شعار-جامعة-AUCE-1280x720.png"/>
          <p:cNvPicPr/>
          <p:nvPr/>
        </p:nvPicPr>
        <p:blipFill>
          <a:blip r:embed="rId2"/>
          <a:srcRect/>
          <a:stretch>
            <a:fillRect/>
          </a:stretch>
        </p:blipFill>
        <p:spPr>
          <a:xfrm>
            <a:off x="5715000" y="44074"/>
            <a:ext cx="3435927" cy="1537075"/>
          </a:xfrm>
          <a:prstGeom prst="rect">
            <a:avLst/>
          </a:prstGeom>
          <a:ln/>
        </p:spPr>
      </p:pic>
      <p:sp>
        <p:nvSpPr>
          <p:cNvPr id="2" name="عنوان 1"/>
          <p:cNvSpPr>
            <a:spLocks noGrp="1"/>
          </p:cNvSpPr>
          <p:nvPr>
            <p:ph type="ctrTitle"/>
          </p:nvPr>
        </p:nvSpPr>
        <p:spPr>
          <a:xfrm>
            <a:off x="457200" y="1537074"/>
            <a:ext cx="7848600" cy="3562352"/>
          </a:xfrm>
        </p:spPr>
        <p:txBody>
          <a:bodyPr>
            <a:noAutofit/>
          </a:bodyPr>
          <a:lstStyle/>
          <a:p>
            <a:pPr rtl="1"/>
            <a:r>
              <a:rPr kumimoji="0" lang="ar-IQ" sz="2400" b="1" i="0" u="none" strike="noStrike" kern="1200" cap="none" spc="0" normalizeH="0" baseline="0" noProof="0" dirty="0">
                <a:ln>
                  <a:noFill/>
                </a:ln>
                <a:solidFill>
                  <a:srgbClr val="C00000"/>
                </a:solidFill>
                <a:effectLst/>
                <a:uLnTx/>
                <a:uFillTx/>
                <a:latin typeface="Calibri"/>
                <a:cs typeface="+mn-cs"/>
              </a:rPr>
              <a:t>تأثير التفكير الاستراتيجي من خلال الدور التفاعلي للمقدرات الجوهرية </a:t>
            </a:r>
            <a:br>
              <a:rPr kumimoji="0" lang="ar-IQ" sz="2400" b="1" i="0" u="none" strike="noStrike" kern="1200" cap="none" spc="0" normalizeH="0" baseline="0" noProof="0" dirty="0">
                <a:ln>
                  <a:noFill/>
                </a:ln>
                <a:solidFill>
                  <a:srgbClr val="C00000"/>
                </a:solidFill>
                <a:effectLst/>
                <a:uLnTx/>
                <a:uFillTx/>
                <a:latin typeface="Calibri"/>
                <a:cs typeface="+mn-cs"/>
              </a:rPr>
            </a:br>
            <a:r>
              <a:rPr kumimoji="0" lang="ar-IQ" sz="2400" b="1" i="0" u="none" strike="noStrike" kern="1200" cap="none" spc="0" normalizeH="0" baseline="0" noProof="0" dirty="0">
                <a:ln>
                  <a:noFill/>
                </a:ln>
                <a:solidFill>
                  <a:srgbClr val="C00000"/>
                </a:solidFill>
                <a:effectLst/>
                <a:uLnTx/>
                <a:uFillTx/>
                <a:latin typeface="Calibri"/>
                <a:cs typeface="+mn-cs"/>
              </a:rPr>
              <a:t>في تحقيق النجاح التنظيمي</a:t>
            </a:r>
            <a:br>
              <a:rPr kumimoji="0" lang="ar-IQ" sz="2400" b="1" i="0" u="none" strike="noStrike" kern="1200" cap="none" spc="0" normalizeH="0" baseline="0" noProof="0" dirty="0">
                <a:ln>
                  <a:noFill/>
                </a:ln>
                <a:solidFill>
                  <a:srgbClr val="C00000"/>
                </a:solidFill>
                <a:effectLst/>
                <a:uLnTx/>
                <a:uFillTx/>
                <a:latin typeface="Calibri"/>
                <a:cs typeface="+mn-cs"/>
              </a:rPr>
            </a:br>
            <a:r>
              <a:rPr kumimoji="0" lang="ar-IQ" sz="2400" b="1" i="0" u="none" strike="noStrike" kern="1200" cap="none" spc="0" normalizeH="0" baseline="0" noProof="0" dirty="0">
                <a:ln>
                  <a:noFill/>
                </a:ln>
                <a:solidFill>
                  <a:srgbClr val="C00000"/>
                </a:solidFill>
                <a:effectLst/>
                <a:uLnTx/>
                <a:uFillTx/>
                <a:latin typeface="Calibri"/>
                <a:cs typeface="+mn-cs"/>
              </a:rPr>
              <a:t>(حالة تطبيقية لعينة من جامعة البصرة)</a:t>
            </a:r>
            <a:r>
              <a:rPr kumimoji="0" lang="en-US" sz="2400" b="1" i="0" u="none" strike="noStrike" kern="1200" cap="none" spc="0" normalizeH="0" baseline="0" noProof="0" dirty="0">
                <a:ln>
                  <a:noFill/>
                </a:ln>
                <a:solidFill>
                  <a:srgbClr val="C00000"/>
                </a:solidFill>
                <a:effectLst/>
                <a:uLnTx/>
                <a:uFillTx/>
                <a:latin typeface="Calibri"/>
                <a:cs typeface="+mn-cs"/>
              </a:rPr>
              <a:t/>
            </a:r>
            <a:br>
              <a:rPr kumimoji="0" lang="en-US" sz="2400" b="1" i="0" u="none" strike="noStrike" kern="1200" cap="none" spc="0" normalizeH="0" baseline="0" noProof="0" dirty="0">
                <a:ln>
                  <a:noFill/>
                </a:ln>
                <a:solidFill>
                  <a:srgbClr val="C00000"/>
                </a:solidFill>
                <a:effectLst/>
                <a:uLnTx/>
                <a:uFillTx/>
                <a:latin typeface="Calibri"/>
                <a:cs typeface="+mn-cs"/>
              </a:rPr>
            </a:br>
            <a:r>
              <a:rPr kumimoji="0" lang="en-US" sz="2400" i="0" u="none" strike="noStrike" kern="1200" cap="none" spc="0" normalizeH="0" baseline="0" noProof="0" dirty="0">
                <a:ln>
                  <a:noFill/>
                </a:ln>
                <a:solidFill>
                  <a:srgbClr val="C00000"/>
                </a:solidFill>
                <a:effectLst/>
                <a:uLnTx/>
                <a:uFillTx/>
                <a:latin typeface="Calibri"/>
                <a:cs typeface="+mn-cs"/>
              </a:rPr>
              <a:t/>
            </a:r>
            <a:br>
              <a:rPr kumimoji="0" lang="en-US" sz="2400" i="0" u="none" strike="noStrike" kern="1200" cap="none" spc="0" normalizeH="0" baseline="0" noProof="0" dirty="0">
                <a:ln>
                  <a:noFill/>
                </a:ln>
                <a:solidFill>
                  <a:srgbClr val="C00000"/>
                </a:solidFill>
                <a:effectLst/>
                <a:uLnTx/>
                <a:uFillTx/>
                <a:latin typeface="Calibri"/>
                <a:cs typeface="+mn-cs"/>
              </a:rPr>
            </a:br>
            <a:r>
              <a:rPr kumimoji="0" lang="ar-IQ" sz="2400" b="1" i="0" u="none" strike="noStrike" kern="1200" cap="none" spc="0" normalizeH="0" baseline="0" noProof="0" dirty="0">
                <a:ln>
                  <a:noFill/>
                </a:ln>
                <a:solidFill>
                  <a:prstClr val="black"/>
                </a:solidFill>
                <a:effectLst/>
                <a:uLnTx/>
                <a:uFillTx/>
                <a:latin typeface="Calibri"/>
                <a:cs typeface="+mn-cs"/>
              </a:rPr>
              <a:t>رسالة تقدمت بها </a:t>
            </a:r>
            <a:br>
              <a:rPr kumimoji="0" lang="ar-IQ" sz="2400" b="1" i="0" u="none" strike="noStrike" kern="1200" cap="none" spc="0" normalizeH="0" baseline="0" noProof="0" dirty="0">
                <a:ln>
                  <a:noFill/>
                </a:ln>
                <a:solidFill>
                  <a:prstClr val="black"/>
                </a:solidFill>
                <a:effectLst/>
                <a:uLnTx/>
                <a:uFillTx/>
                <a:latin typeface="Calibri"/>
                <a:cs typeface="+mn-cs"/>
              </a:rPr>
            </a:br>
            <a:r>
              <a:rPr kumimoji="0" lang="ar-IQ" sz="2400" b="1" i="0" u="none" strike="noStrike" kern="1200" cap="none" spc="0" normalizeH="0" baseline="0" noProof="0" dirty="0">
                <a:ln>
                  <a:noFill/>
                </a:ln>
                <a:solidFill>
                  <a:prstClr val="black"/>
                </a:solidFill>
                <a:effectLst/>
                <a:uLnTx/>
                <a:uFillTx/>
                <a:latin typeface="Calibri"/>
                <a:cs typeface="+mn-cs"/>
              </a:rPr>
              <a:t>نجــــــــاة داخـــــــل عــــــوفي </a:t>
            </a:r>
            <a:r>
              <a:rPr kumimoji="0" lang="en-US" sz="2400" b="1" i="0" u="none" strike="noStrike" kern="1200" cap="none" spc="0" normalizeH="0" baseline="0" noProof="0" dirty="0">
                <a:ln>
                  <a:noFill/>
                </a:ln>
                <a:solidFill>
                  <a:prstClr val="black"/>
                </a:solidFill>
                <a:effectLst/>
                <a:uLnTx/>
                <a:uFillTx/>
                <a:latin typeface="Calibri"/>
                <a:cs typeface="+mn-cs"/>
              </a:rPr>
              <a:t/>
            </a:r>
            <a:br>
              <a:rPr kumimoji="0" lang="en-US" sz="2400" b="1" i="0" u="none" strike="noStrike" kern="1200" cap="none" spc="0" normalizeH="0" baseline="0" noProof="0" dirty="0">
                <a:ln>
                  <a:noFill/>
                </a:ln>
                <a:solidFill>
                  <a:prstClr val="black"/>
                </a:solidFill>
                <a:effectLst/>
                <a:uLnTx/>
                <a:uFillTx/>
                <a:latin typeface="Calibri"/>
                <a:cs typeface="+mn-cs"/>
              </a:rPr>
            </a:br>
            <a:r>
              <a:rPr kumimoji="0" lang="ar-IQ"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بأشراف </a:t>
            </a:r>
            <a: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a:r>
            <a:b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br>
            <a:r>
              <a:rPr kumimoji="0" lang="ar-IQ"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الأســــــــــــتاذ الـــــدكتور: حســــــــين النـــــــــــابلسي</a:t>
            </a:r>
            <a:r>
              <a:rPr lang="ar-IQ" sz="2400" dirty="0">
                <a:latin typeface="+mn-lt"/>
                <a:cs typeface="+mn-cs"/>
              </a:rPr>
              <a:t/>
            </a:r>
            <a:br>
              <a:rPr lang="ar-IQ" sz="2400" dirty="0">
                <a:latin typeface="+mn-lt"/>
                <a:cs typeface="+mn-cs"/>
              </a:rPr>
            </a:br>
            <a:endParaRPr lang="en-US" sz="2400" dirty="0">
              <a:latin typeface="+mn-lt"/>
              <a:cs typeface="+mn-cs"/>
            </a:endParaRPr>
          </a:p>
        </p:txBody>
      </p:sp>
      <p:pic>
        <p:nvPicPr>
          <p:cNvPr id="9" name="صورة 8">
            <a:extLst>
              <a:ext uri="{FF2B5EF4-FFF2-40B4-BE49-F238E27FC236}">
                <a16:creationId xmlns:a16="http://schemas.microsoft.com/office/drawing/2014/main" xmlns="" id="{DA212B07-7B86-2EE0-AAC1-6D348A400C5E}"/>
              </a:ext>
            </a:extLst>
          </p:cNvPr>
          <p:cNvPicPr>
            <a:picLocks noChangeAspect="1"/>
          </p:cNvPicPr>
          <p:nvPr/>
        </p:nvPicPr>
        <p:blipFill>
          <a:blip r:embed="rId3">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0"/>
            <a:ext cx="6096000" cy="1559112"/>
          </a:xfrm>
          <a:prstGeom prst="rect">
            <a:avLst/>
          </a:prstGeom>
        </p:spPr>
      </p:pic>
    </p:spTree>
    <p:extLst>
      <p:ext uri="{BB962C8B-B14F-4D97-AF65-F5344CB8AC3E}">
        <p14:creationId xmlns:p14="http://schemas.microsoft.com/office/powerpoint/2010/main" val="36750543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63E48B0-5083-DA8E-713C-E79028D62217}"/>
              </a:ext>
            </a:extLst>
          </p:cNvPr>
          <p:cNvSpPr>
            <a:spLocks noGrp="1"/>
          </p:cNvSpPr>
          <p:nvPr>
            <p:ph type="title"/>
          </p:nvPr>
        </p:nvSpPr>
        <p:spPr>
          <a:xfrm>
            <a:off x="5334000" y="133350"/>
            <a:ext cx="3733800" cy="990600"/>
          </a:xfrm>
        </p:spPr>
        <p:txBody>
          <a:bodyPr>
            <a:normAutofit fontScale="90000"/>
          </a:bodyPr>
          <a:lstStyle/>
          <a:p>
            <a:pPr rtl="1"/>
            <a:r>
              <a:rPr lang="ar-IQ" sz="2000" b="1" dirty="0">
                <a:solidFill>
                  <a:srgbClr val="C00000"/>
                </a:solidFill>
                <a:cs typeface="+mn-cs"/>
              </a:rPr>
              <a:t>ما هو الجديد في الدراسة  وإبداعاتها  ومميّزاتها</a:t>
            </a:r>
            <a:br>
              <a:rPr lang="ar-IQ" sz="2000" b="1" dirty="0">
                <a:solidFill>
                  <a:srgbClr val="C00000"/>
                </a:solidFill>
                <a:cs typeface="+mn-cs"/>
              </a:rPr>
            </a:br>
            <a:endParaRPr lang="en-US" sz="2000" b="1" dirty="0">
              <a:solidFill>
                <a:srgbClr val="C00000"/>
              </a:solidFill>
              <a:cs typeface="+mn-cs"/>
            </a:endParaRPr>
          </a:p>
        </p:txBody>
      </p:sp>
      <p:sp>
        <p:nvSpPr>
          <p:cNvPr id="3" name="عنصر نائب للمحتوى 2">
            <a:extLst>
              <a:ext uri="{FF2B5EF4-FFF2-40B4-BE49-F238E27FC236}">
                <a16:creationId xmlns:a16="http://schemas.microsoft.com/office/drawing/2014/main" xmlns="" id="{B99E6EAD-6AC6-FD5D-10E7-F074D1498956}"/>
              </a:ext>
            </a:extLst>
          </p:cNvPr>
          <p:cNvSpPr>
            <a:spLocks noGrp="1"/>
          </p:cNvSpPr>
          <p:nvPr>
            <p:ph sz="half" idx="1"/>
          </p:nvPr>
        </p:nvSpPr>
        <p:spPr>
          <a:xfrm>
            <a:off x="457200" y="1352550"/>
            <a:ext cx="8382000" cy="3790949"/>
          </a:xfrm>
        </p:spPr>
        <p:txBody>
          <a:bodyPr>
            <a:normAutofit/>
          </a:bodyPr>
          <a:lstStyle/>
          <a:p>
            <a:pPr marL="0" lvl="0" indent="0" algn="just" rtl="1">
              <a:lnSpc>
                <a:spcPct val="170000"/>
              </a:lnSpc>
              <a:spcAft>
                <a:spcPts val="500"/>
              </a:spcAft>
              <a:buNone/>
              <a:defRPr/>
            </a:pPr>
            <a:r>
              <a:rPr lang="ar-IQ" sz="2000" b="1" dirty="0">
                <a:solidFill>
                  <a:prstClr val="black"/>
                </a:solidFill>
                <a:latin typeface="Calibri" panose="020F0502020204030204" pitchFamily="34" charset="0"/>
                <a:ea typeface="Times New Roman" panose="02020603050405020304" pitchFamily="18" charset="0"/>
              </a:rPr>
              <a:t>      اعتمدت الباحثة الدراسات السابقة نتيجة لميول الباحثة الى معرفة كيف تحقق جامعة البصرة (مجتمع الدراسة) النجاح التنظيمي لكونها تعد من اهم المؤسسات في الدولة العراقية، والحصول على اجابات دقيقة حول هذا الموضوع في جامعة البصرة لأهمية النجاح التنظيمي للجامعة في ظل التطورات الحديثة. وباختصار ستناقش هذه الدراسة العلاقة المتبادلة بين المتغيرات (المستقل - التابع) ودور المتغير التفاعلي في ذلك والتي يمكن ان تشكل جزء لا يتجزأ من المشكلة التي يتم البحث عنها.</a:t>
            </a:r>
          </a:p>
          <a:p>
            <a:pPr marL="0" indent="0" algn="just" rtl="1">
              <a:lnSpc>
                <a:spcPct val="170000"/>
              </a:lnSpc>
              <a:spcAft>
                <a:spcPts val="500"/>
              </a:spcAft>
              <a:buNone/>
            </a:pPr>
            <a:endParaRPr lang="en-US" sz="1900" dirty="0">
              <a:effectLst/>
              <a:latin typeface="Calibri" panose="020F0502020204030204" pitchFamily="34" charset="0"/>
              <a:ea typeface="Calibri" panose="020F0502020204030204" pitchFamily="34" charset="0"/>
            </a:endParaRPr>
          </a:p>
          <a:p>
            <a:pPr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pic>
        <p:nvPicPr>
          <p:cNvPr id="4" name="صورة 3">
            <a:extLst>
              <a:ext uri="{FF2B5EF4-FFF2-40B4-BE49-F238E27FC236}">
                <a16:creationId xmlns:a16="http://schemas.microsoft.com/office/drawing/2014/main" xmlns="" id="{735A2E89-7A6F-17A6-CAD1-4CEEF0BEEBE0}"/>
              </a:ext>
            </a:extLst>
          </p:cNvPr>
          <p:cNvPicPr>
            <a:picLocks noChangeAspect="1"/>
          </p:cNvPicPr>
          <p:nvPr/>
        </p:nvPicPr>
        <p:blipFill>
          <a:blip r:embed="rId2" cstate="print">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22036"/>
            <a:ext cx="5181600" cy="1537075"/>
          </a:xfrm>
          <a:prstGeom prst="rect">
            <a:avLst/>
          </a:prstGeom>
        </p:spPr>
      </p:pic>
    </p:spTree>
    <p:extLst>
      <p:ext uri="{BB962C8B-B14F-4D97-AF65-F5344CB8AC3E}">
        <p14:creationId xmlns:p14="http://schemas.microsoft.com/office/powerpoint/2010/main" val="2105546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4A313A1-4694-2A63-F1F2-062C288D513F}"/>
              </a:ext>
            </a:extLst>
          </p:cNvPr>
          <p:cNvSpPr>
            <a:spLocks noGrp="1"/>
          </p:cNvSpPr>
          <p:nvPr>
            <p:ph type="title"/>
          </p:nvPr>
        </p:nvSpPr>
        <p:spPr>
          <a:xfrm>
            <a:off x="5029200" y="0"/>
            <a:ext cx="4114800" cy="1063229"/>
          </a:xfrm>
        </p:spPr>
        <p:txBody>
          <a:bodyPr/>
          <a:lstStyle/>
          <a:p>
            <a:pPr rtl="1"/>
            <a:r>
              <a:rPr kumimoji="0" lang="ar-IQ" sz="2400" b="1" i="0" u="none" strike="noStrike" kern="1200" cap="none" spc="0" normalizeH="0" baseline="0" noProof="0" dirty="0">
                <a:ln>
                  <a:noFill/>
                </a:ln>
                <a:solidFill>
                  <a:srgbClr val="C00000"/>
                </a:solidFill>
                <a:effectLst/>
                <a:uLnTx/>
                <a:uFillTx/>
                <a:latin typeface="Calibri"/>
                <a:ea typeface="+mj-ea"/>
                <a:cs typeface="Arial" panose="020B0604020202020204" pitchFamily="34" charset="0"/>
              </a:rPr>
              <a:t>مجتمع الدراسة </a:t>
            </a:r>
            <a:endParaRPr lang="en-US" b="1" dirty="0"/>
          </a:p>
        </p:txBody>
      </p:sp>
      <p:sp>
        <p:nvSpPr>
          <p:cNvPr id="3" name="عنصر نائب للمحتوى 2">
            <a:extLst>
              <a:ext uri="{FF2B5EF4-FFF2-40B4-BE49-F238E27FC236}">
                <a16:creationId xmlns:a16="http://schemas.microsoft.com/office/drawing/2014/main" xmlns="" id="{7251CDDB-DF98-41FE-8128-687BAF87F5F8}"/>
              </a:ext>
            </a:extLst>
          </p:cNvPr>
          <p:cNvSpPr>
            <a:spLocks noGrp="1"/>
          </p:cNvSpPr>
          <p:nvPr>
            <p:ph idx="1"/>
          </p:nvPr>
        </p:nvSpPr>
        <p:spPr>
          <a:xfrm>
            <a:off x="457200" y="971550"/>
            <a:ext cx="8229600" cy="4800600"/>
          </a:xfrm>
        </p:spPr>
        <p:txBody>
          <a:bodyPr/>
          <a:lstStyle/>
          <a:p>
            <a:pPr marL="0" marR="0" lvl="0" indent="0" algn="just" defTabSz="914400" rtl="1" eaLnBrk="1" fontAlgn="auto" latinLnBrk="0" hangingPunct="1">
              <a:lnSpc>
                <a:spcPct val="170000"/>
              </a:lnSpc>
              <a:spcBef>
                <a:spcPct val="20000"/>
              </a:spcBef>
              <a:spcAft>
                <a:spcPts val="0"/>
              </a:spcAft>
              <a:buClrTx/>
              <a:buSzTx/>
              <a:buFont typeface="Arial" panose="020B0604020202020204" pitchFamily="34" charset="0"/>
              <a:buNone/>
              <a:tabLst/>
              <a:defRPr/>
            </a:pPr>
            <a:r>
              <a:rPr lang="en-US" sz="1600" b="1" dirty="0">
                <a:solidFill>
                  <a:prstClr val="black"/>
                </a:solidFill>
                <a:latin typeface="Calibri"/>
              </a:rPr>
              <a:t>     </a:t>
            </a:r>
          </a:p>
          <a:p>
            <a:pPr marL="0" marR="0" lvl="0" indent="0" algn="just" defTabSz="914400" rtl="1" eaLnBrk="1" fontAlgn="auto" latinLnBrk="0" hangingPunct="1">
              <a:lnSpc>
                <a:spcPct val="150000"/>
              </a:lnSpc>
              <a:spcBef>
                <a:spcPct val="20000"/>
              </a:spcBef>
              <a:spcAft>
                <a:spcPts val="0"/>
              </a:spcAft>
              <a:buClrTx/>
              <a:buSzTx/>
              <a:buFont typeface="Arial" panose="020B0604020202020204" pitchFamily="34" charset="0"/>
              <a:buNone/>
              <a:tabLst/>
              <a:defRPr/>
            </a:pPr>
            <a:r>
              <a:rPr lang="en-US" sz="1600" b="1" dirty="0">
                <a:solidFill>
                  <a:prstClr val="black"/>
                </a:solidFill>
                <a:latin typeface="Calibri"/>
              </a:rPr>
              <a:t>         </a:t>
            </a:r>
            <a:r>
              <a:rPr kumimoji="0" lang="ar-IQ" sz="1600" b="1" i="0" u="none" strike="noStrike" kern="1200" cap="none" spc="0" normalizeH="0" baseline="0" noProof="0" dirty="0">
                <a:ln>
                  <a:noFill/>
                </a:ln>
                <a:solidFill>
                  <a:prstClr val="black"/>
                </a:solidFill>
                <a:effectLst/>
                <a:uLnTx/>
                <a:uFillTx/>
                <a:latin typeface="Calibri"/>
                <a:ea typeface="+mn-ea"/>
              </a:rPr>
              <a:t>يتمثل مجتمع الدراسة الحالي من مدراء الشعب والوحدات ضمن جامعة البصرة التي هي إحدى أكبر وأقدم الجامعات في العراق، تقع في مركز محافظة البصرة في جنوب العراق وتضم العديد من الكليات ذات التخصصات المختلفة. أسست جامعة البصرة في الأول من نيسان (أبريل) سنة 1964 بدأت الدراسة في خمس كليات العلوم، الهندسة، الاقتصاد، القانون والآداب في السنة الدراسية الأولى 1964- 1965 وتمنح شهادات البكالوريوس، الدبلوم العالي والماجستير والدكتوراه في مختلف العلوم والاختصاصات.</a:t>
            </a:r>
            <a:endParaRPr kumimoji="0" lang="en-US" sz="1600" b="1" i="0" u="none" strike="noStrike" kern="1200" cap="none" spc="0" normalizeH="0" baseline="0" noProof="0" dirty="0">
              <a:ln>
                <a:noFill/>
              </a:ln>
              <a:solidFill>
                <a:prstClr val="black"/>
              </a:solidFill>
              <a:effectLst/>
              <a:uLnTx/>
              <a:uFillTx/>
              <a:latin typeface="Calibri"/>
              <a:ea typeface="+mn-ea"/>
            </a:endParaRPr>
          </a:p>
          <a:p>
            <a:pPr marL="0" indent="0" algn="r" rtl="1">
              <a:buNone/>
            </a:pPr>
            <a:endParaRPr lang="en-US" dirty="0"/>
          </a:p>
        </p:txBody>
      </p:sp>
      <p:pic>
        <p:nvPicPr>
          <p:cNvPr id="4" name="صورة 3">
            <a:extLst>
              <a:ext uri="{FF2B5EF4-FFF2-40B4-BE49-F238E27FC236}">
                <a16:creationId xmlns:a16="http://schemas.microsoft.com/office/drawing/2014/main" xmlns="" id="{2B7F303F-45C9-2AAE-17F4-FEFAEBF10AB3}"/>
              </a:ext>
            </a:extLst>
          </p:cNvPr>
          <p:cNvPicPr>
            <a:picLocks noChangeAspect="1"/>
          </p:cNvPicPr>
          <p:nvPr/>
        </p:nvPicPr>
        <p:blipFill>
          <a:blip r:embed="rId2">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0"/>
            <a:ext cx="6096000" cy="1537075"/>
          </a:xfrm>
          <a:prstGeom prst="rect">
            <a:avLst/>
          </a:prstGeom>
        </p:spPr>
      </p:pic>
    </p:spTree>
    <p:extLst>
      <p:ext uri="{BB962C8B-B14F-4D97-AF65-F5344CB8AC3E}">
        <p14:creationId xmlns:p14="http://schemas.microsoft.com/office/powerpoint/2010/main" val="312944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70A8F48D-B0A6-1F3B-15F0-3B3929F55735}"/>
              </a:ext>
            </a:extLst>
          </p:cNvPr>
          <p:cNvSpPr>
            <a:spLocks noGrp="1"/>
          </p:cNvSpPr>
          <p:nvPr>
            <p:ph sz="half" idx="1"/>
          </p:nvPr>
        </p:nvSpPr>
        <p:spPr>
          <a:xfrm>
            <a:off x="228600" y="1559113"/>
            <a:ext cx="8534400" cy="3374837"/>
          </a:xfrm>
        </p:spPr>
        <p:txBody>
          <a:bodyPr>
            <a:noAutofit/>
          </a:bodyPr>
          <a:lstStyle/>
          <a:p>
            <a:pPr algn="just" rtl="1">
              <a:lnSpc>
                <a:spcPct val="150000"/>
              </a:lnSpc>
              <a:spcAft>
                <a:spcPts val="1000"/>
              </a:spcAft>
              <a:buClr>
                <a:srgbClr val="C00000"/>
              </a:buClr>
              <a:buFont typeface="Wingdings" panose="05000000000000000000" pitchFamily="2" charset="2"/>
              <a:buChar char="q"/>
            </a:pPr>
            <a:r>
              <a:rPr lang="ar-IQ" sz="1600" b="1" dirty="0">
                <a:effectLst/>
                <a:latin typeface="Calibri" panose="020F0502020204030204" pitchFamily="34" charset="0"/>
                <a:ea typeface="Calibri" panose="020F0502020204030204" pitchFamily="34" charset="0"/>
              </a:rPr>
              <a:t>ومن اجل تحديد حجم العينة المناسبة لمجتمع الدراسة الحالي البالغ (800) فردا وبالاستناد الى الجدول الاحصائي الذي أورده الباحث (</a:t>
            </a:r>
            <a:r>
              <a:rPr lang="en-US" sz="1600" b="1" dirty="0">
                <a:effectLst/>
                <a:latin typeface="Simplified Arabic" panose="02020603050405020304" pitchFamily="18" charset="-78"/>
                <a:ea typeface="Calibri" panose="020F0502020204030204" pitchFamily="34" charset="0"/>
              </a:rPr>
              <a:t>2016:264</a:t>
            </a:r>
            <a:r>
              <a:rPr lang="ar-IQ" sz="1600" b="1" dirty="0">
                <a:effectLst/>
                <a:latin typeface="Calibri" panose="020F0502020204030204" pitchFamily="34" charset="0"/>
                <a:ea typeface="Calibri" panose="020F0502020204030204" pitchFamily="34" charset="0"/>
              </a:rPr>
              <a:t> ,Sekaran) ان حجم العينة المناسب هو (260) فردا كحد أدنى. ولغرض تمثيل العينة تمثيلا دقيقا لجأت الباحثة الى استخدام اسلوب العينة العشوائية البسيطة قامت الباحثة بتوزيع (260) استمارة في جامعة البصرة وكانت صالحة للتحليل وقد كانت هذه العينة كافية لمعالجة مشكلة الدراسة</a:t>
            </a:r>
          </a:p>
          <a:p>
            <a:pPr marR="0" lvl="0" algn="just" defTabSz="914400" rtl="1" eaLnBrk="1" fontAlgn="auto" latinLnBrk="0" hangingPunct="1">
              <a:lnSpc>
                <a:spcPct val="150000"/>
              </a:lnSpc>
              <a:spcBef>
                <a:spcPct val="20000"/>
              </a:spcBef>
              <a:spcAft>
                <a:spcPts val="1000"/>
              </a:spcAft>
              <a:buClr>
                <a:srgbClr val="C00000"/>
              </a:buClr>
              <a:buSzTx/>
              <a:buFont typeface="Wingdings" panose="05000000000000000000" pitchFamily="2" charset="2"/>
              <a:buChar char="q"/>
              <a:tabLst/>
              <a:defRPr/>
            </a:pPr>
            <a:r>
              <a:rPr kumimoji="0" lang="fa-IR" sz="1600" b="1" i="0" u="none" strike="noStrike" kern="1200" cap="none" spc="0" normalizeH="0" baseline="0" noProof="0" dirty="0">
                <a:ln>
                  <a:noFill/>
                </a:ln>
                <a:solidFill>
                  <a:prstClr val="black"/>
                </a:solidFill>
                <a:effectLst/>
                <a:uLnTx/>
                <a:uFillTx/>
                <a:latin typeface="Calibri"/>
                <a:ea typeface="Times New Roman" panose="02020603050405020304" pitchFamily="18" charset="0"/>
              </a:rPr>
              <a:t>اعتمدت الباحثة في جمع البيانات على الاستبانة</a:t>
            </a:r>
            <a:r>
              <a:rPr lang="ar-IQ" sz="1600" b="1" dirty="0">
                <a:solidFill>
                  <a:prstClr val="black"/>
                </a:solidFill>
                <a:latin typeface="Calibri"/>
                <a:ea typeface="Times New Roman" panose="02020603050405020304" pitchFamily="18" charset="0"/>
              </a:rPr>
              <a:t> </a:t>
            </a:r>
            <a:r>
              <a:rPr kumimoji="0" lang="fa-IR" sz="1600" b="1" i="0" u="none" strike="noStrike" kern="1200" cap="none" spc="0" normalizeH="0" baseline="0" noProof="0" dirty="0">
                <a:ln>
                  <a:noFill/>
                </a:ln>
                <a:solidFill>
                  <a:prstClr val="black"/>
                </a:solidFill>
                <a:effectLst/>
                <a:uLnTx/>
                <a:uFillTx/>
                <a:latin typeface="Calibri"/>
                <a:ea typeface="Times New Roman" panose="02020603050405020304" pitchFamily="18" charset="0"/>
              </a:rPr>
              <a:t>وهي من الوسائل المهمة لجمع البيانات والشائعة الاستخدام في الدراسات السلوكية و الاجتماعية و اعتمادها يوصل الباحث الى نتائج اكثر دقة لكونها ذات صلة وثيقة بمشاعر الافراد و دوافعهم و اتجاهاتهم</a:t>
            </a:r>
            <a:r>
              <a:rPr kumimoji="0" lang="fa-IR" sz="1600" b="1" i="0" u="none" strike="noStrike" kern="1200" cap="none" spc="0" normalizeH="0" baseline="0" noProof="0" dirty="0">
                <a:ln>
                  <a:noFill/>
                </a:ln>
                <a:solidFill>
                  <a:prstClr val="black"/>
                </a:solidFill>
                <a:effectLst/>
                <a:uLnTx/>
                <a:uFillTx/>
                <a:latin typeface="Calibri"/>
                <a:ea typeface="Calibri" panose="020F0502020204030204" pitchFamily="34" charset="0"/>
              </a:rPr>
              <a:t> </a:t>
            </a:r>
            <a:endPar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endParaRPr>
          </a:p>
        </p:txBody>
      </p:sp>
      <p:sp>
        <p:nvSpPr>
          <p:cNvPr id="5" name="مربع نص 4">
            <a:extLst>
              <a:ext uri="{FF2B5EF4-FFF2-40B4-BE49-F238E27FC236}">
                <a16:creationId xmlns:a16="http://schemas.microsoft.com/office/drawing/2014/main" xmlns="" id="{E1DB5ABF-EBF2-F260-2764-CFA1AC1C378A}"/>
              </a:ext>
            </a:extLst>
          </p:cNvPr>
          <p:cNvSpPr txBox="1"/>
          <p:nvPr/>
        </p:nvSpPr>
        <p:spPr>
          <a:xfrm>
            <a:off x="5715000" y="209550"/>
            <a:ext cx="3200400" cy="461665"/>
          </a:xfrm>
          <a:prstGeom prst="rect">
            <a:avLst/>
          </a:prstGeom>
          <a:noFill/>
        </p:spPr>
        <p:txBody>
          <a:bodyPr wrap="square" rtlCol="0">
            <a:spAutoFit/>
          </a:bodyPr>
          <a:lstStyle/>
          <a:p>
            <a:pPr algn="ctr" rtl="1"/>
            <a:r>
              <a:rPr lang="ar-IQ" sz="2400" b="1" dirty="0">
                <a:solidFill>
                  <a:srgbClr val="C00000"/>
                </a:solidFill>
              </a:rPr>
              <a:t>عينة الدراسة</a:t>
            </a:r>
            <a:endParaRPr lang="en-US" sz="2400" b="1" dirty="0">
              <a:solidFill>
                <a:srgbClr val="C00000"/>
              </a:solidFill>
            </a:endParaRPr>
          </a:p>
        </p:txBody>
      </p:sp>
      <p:pic>
        <p:nvPicPr>
          <p:cNvPr id="2" name="صورة 1">
            <a:extLst>
              <a:ext uri="{FF2B5EF4-FFF2-40B4-BE49-F238E27FC236}">
                <a16:creationId xmlns:a16="http://schemas.microsoft.com/office/drawing/2014/main" xmlns="" id="{1C6BB7ED-573D-5ADC-D185-01EB50E4D1C8}"/>
              </a:ext>
            </a:extLst>
          </p:cNvPr>
          <p:cNvPicPr>
            <a:picLocks noChangeAspect="1"/>
          </p:cNvPicPr>
          <p:nvPr/>
        </p:nvPicPr>
        <p:blipFill>
          <a:blip r:embed="rId2">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22037"/>
            <a:ext cx="6096000" cy="1537075"/>
          </a:xfrm>
          <a:prstGeom prst="rect">
            <a:avLst/>
          </a:prstGeom>
        </p:spPr>
      </p:pic>
    </p:spTree>
    <p:extLst>
      <p:ext uri="{BB962C8B-B14F-4D97-AF65-F5344CB8AC3E}">
        <p14:creationId xmlns:p14="http://schemas.microsoft.com/office/powerpoint/2010/main" val="781855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972F6E9-576B-E528-4F95-C0D692465A03}"/>
              </a:ext>
            </a:extLst>
          </p:cNvPr>
          <p:cNvSpPr>
            <a:spLocks noGrp="1"/>
          </p:cNvSpPr>
          <p:nvPr>
            <p:ph type="title"/>
          </p:nvPr>
        </p:nvSpPr>
        <p:spPr>
          <a:xfrm>
            <a:off x="457200" y="1"/>
            <a:ext cx="8229600" cy="361950"/>
          </a:xfrm>
        </p:spPr>
        <p:txBody>
          <a:bodyPr>
            <a:noAutofit/>
          </a:bodyPr>
          <a:lstStyle/>
          <a:p>
            <a:r>
              <a:rPr lang="ar-IQ" sz="2400" b="1" dirty="0">
                <a:solidFill>
                  <a:srgbClr val="C00000"/>
                </a:solidFill>
                <a:effectLst/>
                <a:latin typeface="Simplified Arabic" panose="02020603050405020304" pitchFamily="18" charset="-78"/>
                <a:ea typeface="Calibri" panose="020F0502020204030204" pitchFamily="34" charset="0"/>
              </a:rPr>
              <a:t>الادوات </a:t>
            </a:r>
            <a:r>
              <a:rPr lang="ar-SA" sz="2400" b="1" dirty="0">
                <a:solidFill>
                  <a:srgbClr val="C00000"/>
                </a:solidFill>
                <a:effectLst/>
                <a:latin typeface="Simplified Arabic" panose="02020603050405020304" pitchFamily="18" charset="-78"/>
                <a:ea typeface="Calibri" panose="020F0502020204030204" pitchFamily="34" charset="0"/>
              </a:rPr>
              <a:t> الإحصائية</a:t>
            </a:r>
            <a:r>
              <a:rPr lang="ar-IQ" sz="2400" b="1" dirty="0">
                <a:solidFill>
                  <a:srgbClr val="C00000"/>
                </a:solidFill>
                <a:effectLst/>
                <a:latin typeface="Simplified Arabic" panose="02020603050405020304" pitchFamily="18" charset="-78"/>
                <a:ea typeface="Calibri" panose="020F0502020204030204" pitchFamily="34" charset="0"/>
              </a:rPr>
              <a:t> في الجانب العملي </a:t>
            </a:r>
            <a:endParaRPr lang="en-US" sz="2400" dirty="0">
              <a:solidFill>
                <a:srgbClr val="C00000"/>
              </a:solidFill>
            </a:endParaRPr>
          </a:p>
        </p:txBody>
      </p:sp>
      <p:sp>
        <p:nvSpPr>
          <p:cNvPr id="3" name="عنصر نائب للمحتوى 2">
            <a:extLst>
              <a:ext uri="{FF2B5EF4-FFF2-40B4-BE49-F238E27FC236}">
                <a16:creationId xmlns:a16="http://schemas.microsoft.com/office/drawing/2014/main" xmlns="" id="{E6E0EAD5-2853-E26D-0CB6-B95A6A7D7BEA}"/>
              </a:ext>
            </a:extLst>
          </p:cNvPr>
          <p:cNvSpPr>
            <a:spLocks noGrp="1"/>
          </p:cNvSpPr>
          <p:nvPr>
            <p:ph sz="half" idx="1"/>
          </p:nvPr>
        </p:nvSpPr>
        <p:spPr>
          <a:xfrm>
            <a:off x="76200" y="1352550"/>
            <a:ext cx="4343400" cy="3790948"/>
          </a:xfrm>
        </p:spPr>
        <p:txBody>
          <a:bodyPr>
            <a:normAutofit/>
          </a:bodyPr>
          <a:lstStyle/>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الانحراف المعيار</a:t>
            </a: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ي </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الذي يحدد درجة تشتت الاستجابات</a:t>
            </a:r>
            <a:r>
              <a:rPr kumimoji="0" lang="ar-IQ" sz="1500" b="1" i="0" u="none" strike="noStrike" kern="1200" cap="none" spc="0" normalizeH="0" noProof="0" dirty="0">
                <a:ln>
                  <a:noFill/>
                </a:ln>
                <a:solidFill>
                  <a:prstClr val="black"/>
                </a:solidFill>
                <a:effectLst/>
                <a:uLnTx/>
                <a:uFillTx/>
                <a:latin typeface="Calibri" panose="020F0502020204030204" pitchFamily="34" charset="0"/>
                <a:ea typeface="Calibri" panose="020F0502020204030204" pitchFamily="34" charset="0"/>
                <a:cs typeface="+mj-cs"/>
              </a:rPr>
              <a:t> </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عن وسطها الحسابي. </a:t>
            </a: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الخطأ المعياري الذي يشير الى مدى الخطأ المتوقع في تمثيل العينة تجاه مجتمع الدراسة. </a:t>
            </a: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r>
              <a:rPr kumimoji="0" lang="ar-LB" sz="1500" b="1" i="0" u="none" strike="noStrike" kern="1200" cap="none" spc="0" normalizeH="0" baseline="0" noProof="0" dirty="0">
                <a:ln>
                  <a:noFill/>
                </a:ln>
                <a:solidFill>
                  <a:prstClr val="black"/>
                </a:solidFill>
                <a:effectLst/>
                <a:uLnTx/>
                <a:uFillTx/>
                <a:latin typeface="Calibri"/>
                <a:ea typeface="Calibri" panose="020F0502020204030204" pitchFamily="34" charset="0"/>
                <a:cs typeface="+mj-cs"/>
              </a:rPr>
              <a:t>تحليل الانحدار</a:t>
            </a:r>
            <a:r>
              <a:rPr kumimoji="0" lang="en-US" sz="15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mj-cs"/>
              </a:rPr>
              <a:t> </a:t>
            </a:r>
            <a:r>
              <a:rPr kumimoji="0" lang="ar-LB" sz="1500" b="1" i="0" u="none" strike="noStrike" kern="1200" cap="none" spc="0" normalizeH="0" baseline="0" noProof="0" dirty="0">
                <a:ln>
                  <a:noFill/>
                </a:ln>
                <a:solidFill>
                  <a:prstClr val="black"/>
                </a:solidFill>
                <a:effectLst/>
                <a:uLnTx/>
                <a:uFillTx/>
                <a:latin typeface="Calibri"/>
                <a:ea typeface="Calibri" panose="020F0502020204030204" pitchFamily="34" charset="0"/>
                <a:cs typeface="+mj-cs"/>
              </a:rPr>
              <a:t>لتحديد انحدار المتغير المستقل وابعاده الفرعية على المتغير التابع، اضافة الى التعرف على دور المتغير التفاعلي بهدف اختبار فر</a:t>
            </a:r>
            <a:r>
              <a:rPr kumimoji="0" lang="ar-IQ" sz="1500" b="1" i="0" u="none" strike="noStrike" kern="1200" cap="none" spc="0" normalizeH="0" baseline="0" noProof="0" dirty="0">
                <a:ln>
                  <a:noFill/>
                </a:ln>
                <a:solidFill>
                  <a:prstClr val="black"/>
                </a:solidFill>
                <a:effectLst/>
                <a:uLnTx/>
                <a:uFillTx/>
                <a:latin typeface="Calibri"/>
                <a:ea typeface="Calibri" panose="020F0502020204030204" pitchFamily="34" charset="0"/>
                <a:cs typeface="+mj-cs"/>
              </a:rPr>
              <a:t>ض</a:t>
            </a:r>
            <a:r>
              <a:rPr kumimoji="0" lang="ar-LB" sz="1500" b="1" i="0" u="none" strike="noStrike" kern="1200" cap="none" spc="0" normalizeH="0" baseline="0" noProof="0" dirty="0">
                <a:ln>
                  <a:noFill/>
                </a:ln>
                <a:solidFill>
                  <a:prstClr val="black"/>
                </a:solidFill>
                <a:effectLst/>
                <a:uLnTx/>
                <a:uFillTx/>
                <a:latin typeface="Calibri"/>
                <a:ea typeface="Calibri" panose="020F0502020204030204" pitchFamily="34" charset="0"/>
                <a:cs typeface="+mj-cs"/>
              </a:rPr>
              <a:t>يات التأثير الرئيسية والفرعية</a:t>
            </a: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en-U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en-U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algn="just" rtl="1">
              <a:buClr>
                <a:srgbClr val="C00000"/>
              </a:buClr>
              <a:buFont typeface="Wingdings" panose="05000000000000000000" pitchFamily="2" charset="2"/>
              <a:buChar char="q"/>
            </a:pP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just" rtl="1">
              <a:buClr>
                <a:srgbClr val="C00000"/>
              </a:buClr>
              <a:buFont typeface="Wingdings" panose="05000000000000000000" pitchFamily="2" charset="2"/>
              <a:buChar char="q"/>
            </a:pP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gn="just" rtl="1">
              <a:buNone/>
            </a:pPr>
            <a:endParaRPr lang="en-US" dirty="0"/>
          </a:p>
        </p:txBody>
      </p:sp>
      <p:sp>
        <p:nvSpPr>
          <p:cNvPr id="4" name="عنصر نائب للمحتوى 3">
            <a:extLst>
              <a:ext uri="{FF2B5EF4-FFF2-40B4-BE49-F238E27FC236}">
                <a16:creationId xmlns:a16="http://schemas.microsoft.com/office/drawing/2014/main" xmlns="" id="{3027CA02-A53E-9FEF-0841-D1EE408AA7D1}"/>
              </a:ext>
            </a:extLst>
          </p:cNvPr>
          <p:cNvSpPr>
            <a:spLocks noGrp="1"/>
          </p:cNvSpPr>
          <p:nvPr>
            <p:ph sz="half" idx="2"/>
          </p:nvPr>
        </p:nvSpPr>
        <p:spPr>
          <a:xfrm>
            <a:off x="4419600" y="438150"/>
            <a:ext cx="4343400" cy="4572000"/>
          </a:xfrm>
        </p:spPr>
        <p:txBody>
          <a:bodyPr>
            <a:normAutofit/>
          </a:bodyPr>
          <a:lstStyle/>
          <a:p>
            <a:pPr marL="0" marR="0" lvl="0" indent="0" algn="just" defTabSz="914400" rtl="1"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ar-LB"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lang="ar-IQ"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لو</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صف وتحليل</a:t>
            </a: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متغيرات الدراسة واختبار فرضياتها الرئيسية والفرعية</a:t>
            </a:r>
            <a:r>
              <a:rPr kumimoji="0" lang="en-U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lang="ar-IQ"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تم </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الاعتماد </a:t>
            </a: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على </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حزمة من برامج التطبيقات الجاهزة </a:t>
            </a:r>
            <a:r>
              <a:rPr kumimoji="0" lang="en-US" sz="14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mn-cs"/>
              </a:rPr>
              <a:t>[SPSS &amp; Amos V.24]</a:t>
            </a:r>
            <a:endParaRPr kumimoji="0" lang="ar-IQ" sz="1400" b="1" i="0" u="none" strike="noStrike" kern="1200" cap="none" spc="0" normalizeH="0" baseline="0" noProof="0" dirty="0">
              <a:ln>
                <a:noFill/>
              </a:ln>
              <a:solidFill>
                <a:prstClr val="black"/>
              </a:solidFill>
              <a:effectLst/>
              <a:uLnTx/>
              <a:uFillTx/>
              <a:latin typeface="Simplified Arabic" panose="02020603050405020304" pitchFamily="18" charset="-78"/>
              <a:ea typeface="Calibri" panose="020F0502020204030204" pitchFamily="34" charset="0"/>
              <a:cs typeface="+mn-cs"/>
            </a:endParaRPr>
          </a:p>
          <a:p>
            <a:pPr marL="0" marR="0" lvl="0" indent="0" algn="just" defTabSz="914400" rtl="1"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r>
              <a:rPr lang="ar-IQ"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م</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عامل ثبات الفا كورنباخ </a:t>
            </a: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الذي يعد الاسلوب الاكثر شيوعاً للتعرف على ثبات المقاييس.</a:t>
            </a: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اختبار القيم المتطرفة </a:t>
            </a: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لتحديد الحالات المتطرفة بهدف استبعادها من البيانات  بسبب تأثيرها السلبي على البيانات.</a:t>
            </a: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r>
              <a:rPr kumimoji="0" lang="ar-LB"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التحليل العاملي التوكيدي </a:t>
            </a:r>
            <a:r>
              <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الذي يهدف الى التعرف على صدق المقاييس  وهما صدق التقارب للتأكد من مدى تقارب مكونات المقياس التي تقيس نفس المفهوم، وصدق التمايز للتأكد من مدى تمايز المقاييس التي تقيس مفهومين مختلفين.</a:t>
            </a:r>
          </a:p>
          <a:p>
            <a:pPr lvl="0" algn="just" rtl="1">
              <a:buClr>
                <a:srgbClr val="C00000"/>
              </a:buClr>
              <a:buFont typeface="Wingdings" panose="05000000000000000000" pitchFamily="2" charset="2"/>
              <a:buChar char="q"/>
            </a:pPr>
            <a:r>
              <a:rPr lang="ar-LB"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الوسط الحسابي </a:t>
            </a:r>
            <a:r>
              <a:rPr lang="ar-IQ"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الذي يحدد </a:t>
            </a:r>
            <a:r>
              <a:rPr lang="ar-LB"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مستوى استجابة عينة الدراسة تجاه المتغيرات الرئيس</a:t>
            </a:r>
            <a:r>
              <a:rPr lang="ar-IQ"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ي</a:t>
            </a:r>
            <a:r>
              <a:rPr lang="ar-LB"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ة </a:t>
            </a:r>
            <a:r>
              <a:rPr lang="ar-IQ" sz="15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وابعادها.</a:t>
            </a:r>
          </a:p>
          <a:p>
            <a:pPr marL="0" marR="0" lvl="0" indent="0" algn="just" defTabSz="914400" rtl="1" eaLnBrk="1" fontAlgn="auto" latinLnBrk="0" hangingPunct="1">
              <a:lnSpc>
                <a:spcPct val="120000"/>
              </a:lnSpc>
              <a:spcBef>
                <a:spcPct val="20000"/>
              </a:spcBef>
              <a:spcAft>
                <a:spcPts val="1000"/>
              </a:spcAft>
              <a:buClr>
                <a:srgbClr val="C00000"/>
              </a:buClr>
              <a:buSzPts val="1800"/>
              <a:buNone/>
              <a:tabLst/>
              <a:defRPr/>
            </a:pPr>
            <a:endParaRPr kumimoji="0" lang="en-US"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5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914400" rtl="1" eaLnBrk="1" fontAlgn="auto" latinLnBrk="0" hangingPunct="1">
              <a:lnSpc>
                <a:spcPct val="120000"/>
              </a:lnSpc>
              <a:spcBef>
                <a:spcPct val="20000"/>
              </a:spcBef>
              <a:spcAft>
                <a:spcPts val="1000"/>
              </a:spcAft>
              <a:buClr>
                <a:srgbClr val="C00000"/>
              </a:buClr>
              <a:buSzPts val="1800"/>
              <a:buFont typeface="Wingdings" panose="05000000000000000000" pitchFamily="2" charset="2"/>
              <a:buChar char="q"/>
              <a:tabLst/>
              <a:defRPr/>
            </a:pPr>
            <a:endParaRPr kumimoji="0" lang="ar-IQ"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gn="just" rtl="1">
              <a:buNone/>
            </a:pPr>
            <a:endParaRPr lang="en-US" dirty="0"/>
          </a:p>
        </p:txBody>
      </p:sp>
    </p:spTree>
    <p:extLst>
      <p:ext uri="{BB962C8B-B14F-4D97-AF65-F5344CB8AC3E}">
        <p14:creationId xmlns:p14="http://schemas.microsoft.com/office/powerpoint/2010/main" val="1458108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BC03C6-CECE-3B9D-3D6D-F7514C8DE654}"/>
              </a:ext>
            </a:extLst>
          </p:cNvPr>
          <p:cNvSpPr>
            <a:spLocks noGrp="1"/>
          </p:cNvSpPr>
          <p:nvPr>
            <p:ph type="title"/>
          </p:nvPr>
        </p:nvSpPr>
        <p:spPr/>
        <p:txBody>
          <a:bodyPr/>
          <a:lstStyle/>
          <a:p>
            <a:r>
              <a:rPr lang="ar-IQ" b="1" dirty="0">
                <a:solidFill>
                  <a:srgbClr val="C00000"/>
                </a:solidFill>
                <a:cs typeface="+mn-cs"/>
              </a:rPr>
              <a:t>الاستنتاجات</a:t>
            </a:r>
            <a:r>
              <a:rPr lang="ar-IQ" dirty="0"/>
              <a:t> </a:t>
            </a:r>
            <a:endParaRPr lang="en-US" dirty="0"/>
          </a:p>
        </p:txBody>
      </p:sp>
      <p:pic>
        <p:nvPicPr>
          <p:cNvPr id="7" name="عنصر نائب للمحتوى 13">
            <a:extLst>
              <a:ext uri="{FF2B5EF4-FFF2-40B4-BE49-F238E27FC236}">
                <a16:creationId xmlns:a16="http://schemas.microsoft.com/office/drawing/2014/main" xmlns="" id="{D292419B-DE02-0773-696A-0BAF3F6182E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09800" y="971550"/>
            <a:ext cx="4267200" cy="3965971"/>
          </a:xfrm>
          <a:prstGeom prst="rect">
            <a:avLst/>
          </a:prstGeom>
        </p:spPr>
      </p:pic>
    </p:spTree>
    <p:extLst>
      <p:ext uri="{BB962C8B-B14F-4D97-AF65-F5344CB8AC3E}">
        <p14:creationId xmlns:p14="http://schemas.microsoft.com/office/powerpoint/2010/main" val="126140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par>
                                <p:cTn id="8" presetID="22" presetClass="entr" presetSubtype="2"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right)">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2"/>
          </p:nvPr>
        </p:nvSpPr>
        <p:spPr>
          <a:xfrm>
            <a:off x="0" y="133350"/>
            <a:ext cx="8915400" cy="4876800"/>
          </a:xfrm>
        </p:spPr>
        <p:txBody>
          <a:bodyPr>
            <a:normAutofit fontScale="92500"/>
          </a:bodyPr>
          <a:lstStyle/>
          <a:p>
            <a:pPr marL="0" indent="0" algn="r" rtl="1">
              <a:buClr>
                <a:srgbClr val="C00000"/>
              </a:buClr>
              <a:buNone/>
            </a:pPr>
            <a:r>
              <a:rPr lang="ar-IQ" sz="1600" b="1" dirty="0">
                <a:solidFill>
                  <a:srgbClr val="C00000"/>
                </a:solidFill>
                <a:effectLst/>
                <a:latin typeface="Calibri" panose="020F0502020204030204" pitchFamily="34" charset="0"/>
                <a:ea typeface="Calibri" panose="020F0502020204030204" pitchFamily="34" charset="0"/>
                <a:cs typeface="+mj-cs"/>
              </a:rPr>
              <a:t>الاستنتاجات المتعلقة بوصف وتشخيص مستوى متغيرات الدراسة </a:t>
            </a:r>
          </a:p>
          <a:p>
            <a:pPr algn="r" rtl="1">
              <a:buClr>
                <a:srgbClr val="C00000"/>
              </a:buClr>
              <a:buFont typeface="Wingdings" panose="05000000000000000000" pitchFamily="2" charset="2"/>
              <a:buChar char="§"/>
            </a:pPr>
            <a:r>
              <a:rPr lang="ar-IQ" sz="1600" b="1" dirty="0">
                <a:solidFill>
                  <a:srgbClr val="2B2B00"/>
                </a:solidFill>
                <a:effectLst/>
                <a:ea typeface="Calibri" panose="020F0502020204030204" pitchFamily="34" charset="0"/>
              </a:rPr>
              <a:t>حاز متغير التفكير الاستراتيجي  على مستوى عالي وجيد </a:t>
            </a:r>
            <a:r>
              <a:rPr lang="ar-IQ" sz="1600" b="1" dirty="0">
                <a:solidFill>
                  <a:srgbClr val="2B2B00"/>
                </a:solidFill>
                <a:ea typeface="Calibri" panose="020F0502020204030204" pitchFamily="34" charset="0"/>
              </a:rPr>
              <a:t>اما بالنسبة لبعد التفكير الوقتي حقق اعلى مستوى مما يؤكد ان الجامعة تعطي أهمية كبيرة لعامل الوقت </a:t>
            </a:r>
            <a:endParaRPr lang="ar-IQ" sz="1600" b="1" dirty="0">
              <a:solidFill>
                <a:srgbClr val="2B2B00"/>
              </a:solidFill>
              <a:effectLst/>
              <a:ea typeface="Calibri" panose="020F0502020204030204" pitchFamily="34" charset="0"/>
            </a:endParaRPr>
          </a:p>
          <a:p>
            <a:pPr algn="r" rtl="1">
              <a:buClr>
                <a:srgbClr val="C00000"/>
              </a:buClr>
              <a:buFont typeface="Wingdings" panose="05000000000000000000" pitchFamily="2" charset="2"/>
              <a:buChar char="§"/>
            </a:pPr>
            <a:r>
              <a:rPr lang="ar-IQ" sz="1600" b="1" dirty="0">
                <a:solidFill>
                  <a:srgbClr val="2B2B00"/>
                </a:solidFill>
                <a:effectLst/>
                <a:ea typeface="Calibri" panose="020F0502020204030204" pitchFamily="34" charset="0"/>
              </a:rPr>
              <a:t>حقق متغير المقدرات الجوهرية مستوى عالي في جامعة البصرة وهي قادره على استخدام امكانياتها بقدرة عالية لاستغلال راس المال البشري وتمكين العاملين في الجامعة من استقطاب</a:t>
            </a:r>
            <a:r>
              <a:rPr lang="ar-SA" sz="1600" b="1" dirty="0">
                <a:effectLst/>
                <a:ea typeface="Calibri" panose="020F0502020204030204" pitchFamily="34" charset="0"/>
              </a:rPr>
              <a:t> القيادات العليا من مسؤولين الشعب والوحدات الادارية ذوي الخبرة والمهارة</a:t>
            </a:r>
            <a:endParaRPr lang="ar-IQ" sz="1600" b="1" dirty="0">
              <a:effectLst/>
              <a:ea typeface="Calibri" panose="020F0502020204030204" pitchFamily="34" charset="0"/>
            </a:endParaRPr>
          </a:p>
          <a:p>
            <a:pPr algn="r" rtl="1">
              <a:buClr>
                <a:srgbClr val="C00000"/>
              </a:buClr>
              <a:buFont typeface="Wingdings" panose="05000000000000000000" pitchFamily="2" charset="2"/>
              <a:buChar char="§"/>
            </a:pPr>
            <a:r>
              <a:rPr lang="ar-IQ" sz="1600" b="1" dirty="0">
                <a:solidFill>
                  <a:srgbClr val="2B2B00"/>
                </a:solidFill>
                <a:effectLst/>
                <a:ea typeface="Calibri" panose="020F0502020204030204" pitchFamily="34" charset="0"/>
              </a:rPr>
              <a:t>توصلت الباحثة الى ان متغير النجاح التنظيمي في جامعة البصرة حقق مستوى أهمية عالي وجيد حيث انها تسهم مستقبلا في تحقيق النجاح على منافسيها وحاولت إدارة الجامعة استخدام المقدرات الجوهرية بشكل صحيح من خلال التفكير النظمي والزمني والنوايا الإستراتيجية لتحديد الرؤية المستقبلية </a:t>
            </a:r>
            <a:endParaRPr lang="en-US" sz="1600" b="1" dirty="0">
              <a:solidFill>
                <a:srgbClr val="2B2B00"/>
              </a:solidFill>
              <a:effectLst/>
              <a:ea typeface="Calibri" panose="020F0502020204030204" pitchFamily="34" charset="0"/>
            </a:endParaRPr>
          </a:p>
          <a:p>
            <a:pPr marL="0" indent="0" algn="r" rtl="1">
              <a:buClr>
                <a:srgbClr val="C00000"/>
              </a:buClr>
              <a:buNone/>
            </a:pPr>
            <a:r>
              <a:rPr lang="ar-IQ" sz="1600" b="1" dirty="0">
                <a:solidFill>
                  <a:srgbClr val="C00000"/>
                </a:solidFill>
                <a:cs typeface="+mj-cs"/>
              </a:rPr>
              <a:t>الاستنتاجات المتعلقة بعلاقات الارتباط بين متغيرات الدراسة </a:t>
            </a:r>
            <a:endParaRPr lang="en-US" sz="1600" b="1" dirty="0">
              <a:solidFill>
                <a:srgbClr val="C00000"/>
              </a:solidFill>
              <a:cs typeface="+mj-cs"/>
            </a:endParaRPr>
          </a:p>
          <a:p>
            <a:pPr algn="r" rtl="1">
              <a:buClr>
                <a:srgbClr val="C00000"/>
              </a:buClr>
              <a:buFont typeface="Wingdings" panose="05000000000000000000" pitchFamily="2" charset="2"/>
              <a:buChar char="§"/>
            </a:pPr>
            <a:r>
              <a:rPr lang="ar-IQ" sz="1700" b="1" dirty="0">
                <a:solidFill>
                  <a:srgbClr val="2B2B00"/>
                </a:solidFill>
                <a:effectLst/>
                <a:ea typeface="Calibri" panose="020F0502020204030204" pitchFamily="34" charset="0"/>
              </a:rPr>
              <a:t>وجود علاقة ارتباط طردية متوسطة بين التفكير الاستراتيجي والنجاح التنظيمي ويفسر قناعة مدراء الشعب والوحدات الإدارية وادراكهم للتفكير الاستراتيجي </a:t>
            </a:r>
            <a:endParaRPr lang="en-US" sz="1700" b="1" dirty="0">
              <a:solidFill>
                <a:srgbClr val="2B2B00"/>
              </a:solidFill>
              <a:effectLst/>
              <a:ea typeface="Calibri" panose="020F0502020204030204" pitchFamily="34" charset="0"/>
            </a:endParaRPr>
          </a:p>
          <a:p>
            <a:pPr algn="r" rtl="1">
              <a:buClr>
                <a:srgbClr val="C00000"/>
              </a:buClr>
              <a:buFont typeface="Wingdings" panose="05000000000000000000" pitchFamily="2" charset="2"/>
              <a:buChar char="§"/>
            </a:pPr>
            <a:r>
              <a:rPr lang="ar-IQ" sz="1700" b="1" dirty="0">
                <a:solidFill>
                  <a:srgbClr val="2B2B00"/>
                </a:solidFill>
                <a:effectLst/>
                <a:ea typeface="Calibri" panose="020F0502020204030204" pitchFamily="34" charset="0"/>
              </a:rPr>
              <a:t>وجود دور ارتباط طردي متوسط للمقدرات الجوهرية في العلاقة بين التفكير الاستراتيجي والنجاح التنظيمي</a:t>
            </a:r>
          </a:p>
          <a:p>
            <a:pPr marL="0" indent="0" algn="r" rtl="1">
              <a:buClr>
                <a:srgbClr val="C00000"/>
              </a:buClr>
              <a:buNone/>
            </a:pPr>
            <a:r>
              <a:rPr lang="ar-IQ" sz="1600" b="1" dirty="0">
                <a:solidFill>
                  <a:srgbClr val="C00000"/>
                </a:solidFill>
                <a:cs typeface="+mj-cs"/>
              </a:rPr>
              <a:t>الاستنتاجات المتعلقة بعلاقات التأثير بين متغيرات الدراسة </a:t>
            </a:r>
          </a:p>
          <a:p>
            <a:pPr algn="r" rtl="1">
              <a:buClr>
                <a:srgbClr val="C00000"/>
              </a:buClr>
              <a:buFont typeface="Wingdings" panose="05000000000000000000" pitchFamily="2" charset="2"/>
              <a:buChar char="§"/>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توصلت الدراسة الى وجود علاقة تأثير إيجابية بين التفكير الاستراتيجي والنجاح التنظيمي </a:t>
            </a:r>
          </a:p>
          <a:p>
            <a:pPr algn="r" rtl="1">
              <a:buClr>
                <a:srgbClr val="C00000"/>
              </a:buClr>
              <a:buFont typeface="Wingdings" panose="05000000000000000000" pitchFamily="2" charset="2"/>
              <a:buChar char="§"/>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توصلت الدراسة الى وجود دور تأثير تفاعلي إيجابي للمقدرات الجوهرية في العلاقة بين التفكير الاستراتيجي والنجاح التنظيمي</a:t>
            </a:r>
          </a:p>
          <a:p>
            <a:pPr algn="r" rtl="1">
              <a:buClr>
                <a:srgbClr val="C00000"/>
              </a:buClr>
              <a:buFont typeface="Wingdings" panose="05000000000000000000" pitchFamily="2" charset="2"/>
              <a:buChar char="§"/>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وخلصت نتائج التحليل الاحصائي بان المقدرات الجوهرية لها دور تفاعلي في العلاقة بصورة كلية بين التفكير الاستراتيجي والنجاح التنظيمي وهذا يؤكد ان الجامعة (عينة الدراسة) تتمتع بمستوى جيد من المقدرات الجوهرية </a:t>
            </a:r>
          </a:p>
          <a:p>
            <a:pPr lvl="0" algn="just" rtl="1">
              <a:lnSpc>
                <a:spcPct val="150000"/>
              </a:lnSpc>
              <a:buClr>
                <a:srgbClr val="C00000"/>
              </a:buClr>
              <a:buSzPts val="1400"/>
              <a:buFont typeface="Wingdings" panose="05000000000000000000" pitchFamily="2" charset="2"/>
              <a:buChar char="§"/>
              <a:tabLst>
                <a:tab pos="629285" algn="r"/>
              </a:tabLst>
            </a:pPr>
            <a:r>
              <a:rPr lang="ar-IQ" sz="1600" b="1" dirty="0">
                <a:solidFill>
                  <a:srgbClr val="2B2B00"/>
                </a:solidFill>
                <a:latin typeface="Arial" panose="020B0604020202020204" pitchFamily="34" charset="0"/>
                <a:ea typeface="Times New Roman" panose="02020603050405020304" pitchFamily="18" charset="0"/>
                <a:cs typeface="Arial" panose="020B0604020202020204" pitchFamily="34" charset="0"/>
              </a:rPr>
              <a:t>توصلت الباحثة الى انه لا يوجد دور تأثير تفاعلي إيجابي للتعاون في العلاقة بين التفكير الاستراتيجي والنجاح التنظيمي.</a:t>
            </a:r>
            <a:endParaRPr lang="en-US" sz="1600" b="1" dirty="0">
              <a:latin typeface="Arial" panose="020B0604020202020204" pitchFamily="34" charset="0"/>
              <a:ea typeface="Times New Roman" panose="02020603050405020304" pitchFamily="18" charset="0"/>
              <a:cs typeface="Arial" panose="020B0604020202020204" pitchFamily="34" charset="0"/>
            </a:endParaRPr>
          </a:p>
          <a:p>
            <a:pPr marL="0" indent="0" algn="r" rtl="1">
              <a:buClr>
                <a:srgbClr val="C00000"/>
              </a:buClr>
              <a:buNone/>
            </a:pPr>
            <a:endParaRPr lang="en-US" sz="1600" dirty="0">
              <a:solidFill>
                <a:srgbClr val="C00000"/>
              </a:solidFill>
              <a:cs typeface="+mj-cs"/>
            </a:endParaRPr>
          </a:p>
        </p:txBody>
      </p:sp>
    </p:spTree>
    <p:extLst>
      <p:ext uri="{BB962C8B-B14F-4D97-AF65-F5344CB8AC3E}">
        <p14:creationId xmlns:p14="http://schemas.microsoft.com/office/powerpoint/2010/main" val="880402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744EB0A-AF3F-CFF4-CE93-B234E90F81CC}"/>
              </a:ext>
            </a:extLst>
          </p:cNvPr>
          <p:cNvSpPr>
            <a:spLocks noGrp="1"/>
          </p:cNvSpPr>
          <p:nvPr>
            <p:ph type="title"/>
          </p:nvPr>
        </p:nvSpPr>
        <p:spPr>
          <a:xfrm>
            <a:off x="228600" y="1"/>
            <a:ext cx="8458200" cy="1047750"/>
          </a:xfrm>
        </p:spPr>
        <p:txBody>
          <a:bodyPr>
            <a:normAutofit/>
          </a:bodyPr>
          <a:lstStyle/>
          <a:p>
            <a:r>
              <a:rPr lang="ar-IQ" sz="4800" b="1" dirty="0">
                <a:solidFill>
                  <a:srgbClr val="C00000"/>
                </a:solidFill>
                <a:cs typeface="+mn-cs"/>
              </a:rPr>
              <a:t>التوصيات</a:t>
            </a:r>
            <a:r>
              <a:rPr lang="ar-IQ" sz="4800" dirty="0">
                <a:cs typeface="+mn-cs"/>
              </a:rPr>
              <a:t> </a:t>
            </a:r>
            <a:endParaRPr lang="en-US" sz="4800" dirty="0">
              <a:cs typeface="+mn-cs"/>
            </a:endParaRPr>
          </a:p>
        </p:txBody>
      </p:sp>
      <p:pic>
        <p:nvPicPr>
          <p:cNvPr id="5" name="عنصر نائب للمحتوى 6">
            <a:extLst>
              <a:ext uri="{FF2B5EF4-FFF2-40B4-BE49-F238E27FC236}">
                <a16:creationId xmlns:a16="http://schemas.microsoft.com/office/drawing/2014/main" xmlns="" id="{0BC7BD1E-1C82-AA06-3077-4B6DB4303D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895350"/>
            <a:ext cx="8534400" cy="3739501"/>
          </a:xfrm>
          <a:prstGeom prst="rect">
            <a:avLst/>
          </a:prstGeom>
        </p:spPr>
      </p:pic>
    </p:spTree>
    <p:extLst>
      <p:ext uri="{BB962C8B-B14F-4D97-AF65-F5344CB8AC3E}">
        <p14:creationId xmlns:p14="http://schemas.microsoft.com/office/powerpoint/2010/main" val="19997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quarter" idx="4"/>
          </p:nvPr>
        </p:nvSpPr>
        <p:spPr>
          <a:xfrm>
            <a:off x="0" y="209550"/>
            <a:ext cx="8991600" cy="4933950"/>
          </a:xfrm>
        </p:spPr>
        <p:txBody>
          <a:bodyPr>
            <a:normAutofit/>
          </a:bodyPr>
          <a:lstStyle/>
          <a:p>
            <a:pPr algn="justLow" rtl="1">
              <a:lnSpc>
                <a:spcPct val="150000"/>
              </a:lnSpc>
              <a:buClr>
                <a:srgbClr val="C00000"/>
              </a:buClr>
              <a:buFont typeface="Wingdings" panose="05000000000000000000" pitchFamily="2" charset="2"/>
              <a:buChar char="q"/>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الحاجة إلى التركيز على توفير فرص العمل وإعطاء الأولوية للموظفين النشطين في المناصب القيادية، بناءً على المهارات والقدرات </a:t>
            </a:r>
          </a:p>
          <a:p>
            <a:pPr algn="justLow" rtl="1">
              <a:lnSpc>
                <a:spcPct val="150000"/>
              </a:lnSpc>
              <a:buClr>
                <a:srgbClr val="C00000"/>
              </a:buClr>
              <a:buFont typeface="Wingdings" panose="05000000000000000000" pitchFamily="2" charset="2"/>
              <a:buChar char="q"/>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التأكيد على ترسيخ ثقافة التعاون (العمل الجماعي) حيث يمكن تحقيق المعجزات عندما يؤمن المرء بالآخرين</a:t>
            </a:r>
          </a:p>
          <a:p>
            <a:pPr algn="justLow" rtl="1">
              <a:lnSpc>
                <a:spcPct val="150000"/>
              </a:lnSpc>
              <a:buClr>
                <a:srgbClr val="C00000"/>
              </a:buClr>
              <a:buFont typeface="Wingdings" panose="05000000000000000000" pitchFamily="2" charset="2"/>
              <a:buChar char="q"/>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العمل على تطوير وبناء مقدرات جوهرية جديدة لرفع مستوى الأداء الجامعي من خلال تحديد التمكين ورأس المال البشري، والعمل مع جميع موظفي الجامعة.</a:t>
            </a:r>
          </a:p>
          <a:p>
            <a:pPr algn="justLow" rtl="1">
              <a:lnSpc>
                <a:spcPct val="150000"/>
              </a:lnSpc>
              <a:buClr>
                <a:srgbClr val="C00000"/>
              </a:buClr>
              <a:buFont typeface="Wingdings" panose="05000000000000000000" pitchFamily="2" charset="2"/>
              <a:buChar char="q"/>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الحاجة إلى هيكل تنظيمي مرن يأخذ في الحسبان البيئة الخارجية للجامعة، مما يسمح لها بمقارنة مقدراتها الجوهرية مع منافسيها</a:t>
            </a:r>
          </a:p>
          <a:p>
            <a:pPr algn="justLow" rtl="1">
              <a:lnSpc>
                <a:spcPct val="150000"/>
              </a:lnSpc>
              <a:buClr>
                <a:srgbClr val="C00000"/>
              </a:buClr>
              <a:buFont typeface="Wingdings" panose="05000000000000000000" pitchFamily="2" charset="2"/>
              <a:buChar char="q"/>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تشجيع الكوادر الأكاديمية الحاصلين على درجات الدبلوم  والبكالوريوس في التخصصات الإدارية والفنية لإكمال دراساتهم العليا داخل العراق وخارجه</a:t>
            </a:r>
          </a:p>
          <a:p>
            <a:pPr algn="justLow" rtl="1">
              <a:lnSpc>
                <a:spcPct val="150000"/>
              </a:lnSpc>
              <a:buClr>
                <a:srgbClr val="C00000"/>
              </a:buClr>
              <a:buFont typeface="Wingdings" panose="05000000000000000000" pitchFamily="2" charset="2"/>
              <a:buChar char="q"/>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تعزيز روح التعاون والثقة بين الإدارة العليا ومرؤوسي الجامعة من خلال لقاءات ومناقشات بأفكار إستراتيجية لبناء مؤسسة ذات كفاءة تنافسية .</a:t>
            </a:r>
          </a:p>
          <a:p>
            <a:pPr algn="justLow" rtl="1">
              <a:lnSpc>
                <a:spcPct val="150000"/>
              </a:lnSpc>
              <a:buClr>
                <a:srgbClr val="C00000"/>
              </a:buClr>
              <a:buFont typeface="Wingdings" panose="05000000000000000000" pitchFamily="2" charset="2"/>
              <a:buChar char="q"/>
            </a:pPr>
            <a:r>
              <a:rPr lang="ar-IQ" sz="1600" b="1" dirty="0">
                <a:solidFill>
                  <a:srgbClr val="2B2B00"/>
                </a:solidFill>
                <a:effectLst/>
                <a:latin typeface="Arial" panose="020B0604020202020204" pitchFamily="34" charset="0"/>
                <a:ea typeface="Calibri" panose="020F0502020204030204" pitchFamily="34" charset="0"/>
                <a:cs typeface="Arial" panose="020B0604020202020204" pitchFamily="34" charset="0"/>
              </a:rPr>
              <a:t>العمل على استثمار الطاقات والمهارات والخبرات في الجامعة لتحفيز الأفكار الإبداعية للموظفين وتشجيعهم على تطوير هذه المهارات بشكل أكبر. </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9999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6E0C2FA-E91E-6036-FA50-4248C3161223}"/>
              </a:ext>
            </a:extLst>
          </p:cNvPr>
          <p:cNvSpPr>
            <a:spLocks noGrp="1"/>
          </p:cNvSpPr>
          <p:nvPr>
            <p:ph type="title"/>
          </p:nvPr>
        </p:nvSpPr>
        <p:spPr/>
        <p:txBody>
          <a:bodyPr>
            <a:normAutofit/>
          </a:bodyPr>
          <a:lstStyle/>
          <a:p>
            <a:pPr algn="ctr"/>
            <a:r>
              <a:rPr lang="ar-IQ" sz="6000" b="1" dirty="0">
                <a:solidFill>
                  <a:srgbClr val="C00000"/>
                </a:solidFill>
                <a:cs typeface="+mn-cs"/>
              </a:rPr>
              <a:t>شكراً لحسن اصغائكم  </a:t>
            </a:r>
            <a:endParaRPr lang="en-US" sz="6000" b="1" dirty="0">
              <a:solidFill>
                <a:srgbClr val="C00000"/>
              </a:solidFill>
              <a:cs typeface="+mn-cs"/>
            </a:endParaRPr>
          </a:p>
        </p:txBody>
      </p:sp>
      <p:pic>
        <p:nvPicPr>
          <p:cNvPr id="4" name="Picture 2">
            <a:extLst>
              <a:ext uri="{FF2B5EF4-FFF2-40B4-BE49-F238E27FC236}">
                <a16:creationId xmlns:a16="http://schemas.microsoft.com/office/drawing/2014/main" xmlns="" id="{D6AF2175-F2C6-DF7B-3596-1D06630E2C2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6400" y="1352550"/>
            <a:ext cx="5715000"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57856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2964543-A7AF-B198-B482-032CB0DD7FAB}"/>
              </a:ext>
            </a:extLst>
          </p:cNvPr>
          <p:cNvSpPr>
            <a:spLocks noGrp="1"/>
          </p:cNvSpPr>
          <p:nvPr>
            <p:ph type="title"/>
          </p:nvPr>
        </p:nvSpPr>
        <p:spPr>
          <a:xfrm>
            <a:off x="457200" y="0"/>
            <a:ext cx="8229600" cy="548877"/>
          </a:xfrm>
        </p:spPr>
        <p:txBody>
          <a:bodyPr>
            <a:normAutofit/>
          </a:bodyPr>
          <a:lstStyle/>
          <a:p>
            <a:r>
              <a:rPr kumimoji="0" lang="ar-IQ" sz="2400" b="1" i="0" u="none" strike="noStrike" kern="1200" cap="none" spc="0" normalizeH="0" baseline="0" noProof="0" dirty="0">
                <a:ln>
                  <a:noFill/>
                </a:ln>
                <a:solidFill>
                  <a:srgbClr val="C00000"/>
                </a:solidFill>
                <a:effectLst/>
                <a:uLnTx/>
                <a:uFillTx/>
                <a:latin typeface="Calibri"/>
                <a:ea typeface="+mj-ea"/>
                <a:cs typeface="Arial" panose="020B0604020202020204" pitchFamily="34" charset="0"/>
              </a:rPr>
              <a:t>هيـكليــة الدراســـــة </a:t>
            </a:r>
            <a:endParaRPr lang="en-US" sz="1600" dirty="0"/>
          </a:p>
        </p:txBody>
      </p:sp>
      <p:sp>
        <p:nvSpPr>
          <p:cNvPr id="3" name="عنصر نائب للمحتوى 2">
            <a:extLst>
              <a:ext uri="{FF2B5EF4-FFF2-40B4-BE49-F238E27FC236}">
                <a16:creationId xmlns:a16="http://schemas.microsoft.com/office/drawing/2014/main" xmlns="" id="{9D126871-D274-F566-0840-C4FE66196947}"/>
              </a:ext>
            </a:extLst>
          </p:cNvPr>
          <p:cNvSpPr>
            <a:spLocks noGrp="1"/>
          </p:cNvSpPr>
          <p:nvPr>
            <p:ph idx="1"/>
          </p:nvPr>
        </p:nvSpPr>
        <p:spPr>
          <a:xfrm>
            <a:off x="76200" y="438151"/>
            <a:ext cx="8839200" cy="4572000"/>
          </a:xfrm>
        </p:spPr>
        <p:txBody>
          <a:bodyPr>
            <a:normAutofit lnSpcReduction="10000"/>
          </a:bodyPr>
          <a:lstStyle/>
          <a:p>
            <a:pPr marL="0" marR="0" lvl="0" indent="0" algn="just" defTabSz="914400" rtl="1" eaLnBrk="1" fontAlgn="auto" latinLnBrk="0" hangingPunct="1">
              <a:lnSpc>
                <a:spcPct val="150000"/>
              </a:lnSpc>
              <a:spcBef>
                <a:spcPct val="20000"/>
              </a:spcBef>
              <a:spcAft>
                <a:spcPts val="0"/>
              </a:spcAft>
              <a:buClr>
                <a:srgbClr val="C00000"/>
              </a:buClr>
              <a:buSzPct val="101000"/>
              <a:buNone/>
              <a:tabLst/>
              <a:defRPr/>
            </a:pPr>
            <a:r>
              <a:rPr kumimoji="0" lang="ar-IQ"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a:t>
            </a:r>
            <a:r>
              <a:rPr kumimoji="0" lang="ar-SA"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تسعى هذه الدراسة الى تطوير التفكير الاستراتيجي في جامعة البصرة </a:t>
            </a:r>
            <a:r>
              <a:rPr kumimoji="0" lang="ar-IQ"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a:t>
            </a:r>
            <a:r>
              <a:rPr kumimoji="0" lang="ar-SA"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مجتمع الدراسة</a:t>
            </a:r>
            <a:r>
              <a:rPr kumimoji="0" lang="ar-IQ"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a:t>
            </a:r>
            <a:r>
              <a:rPr kumimoji="0" lang="ar-SA"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وتفعيل دور المقدرات الجوهرية  لتحقيق النجاح التنظيمي في التعليم العالي بشكل عام في الجامعات العراقية ومنها جامعة البصرة</a:t>
            </a:r>
            <a:r>
              <a:rPr kumimoji="0" lang="ar-SA" sz="18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بشكل خاص</a:t>
            </a:r>
            <a:r>
              <a:rPr kumimoji="0" lang="ar-SA"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a:t>
            </a:r>
            <a:r>
              <a:rPr kumimoji="0" lang="ar-IQ" sz="17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حيث </a:t>
            </a:r>
            <a:r>
              <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تضمنت الرسالة خمسة فصول وفقا لمقياس ليكارت كالاتي: </a:t>
            </a:r>
          </a:p>
          <a:p>
            <a:pPr marR="0" lvl="0" algn="just" defTabSz="914400" rtl="1" eaLnBrk="1" fontAlgn="auto" latinLnBrk="0" hangingPunct="1">
              <a:lnSpc>
                <a:spcPct val="150000"/>
              </a:lnSpc>
              <a:spcBef>
                <a:spcPct val="20000"/>
              </a:spcBef>
              <a:spcAft>
                <a:spcPts val="0"/>
              </a:spcAft>
              <a:buClr>
                <a:srgbClr val="C00000"/>
              </a:buClr>
              <a:buSzPct val="101000"/>
              <a:buFont typeface="Wingdings" panose="05000000000000000000" pitchFamily="2" charset="2"/>
              <a:buChar char="q"/>
              <a:tabLst/>
              <a:defRPr/>
            </a:pPr>
            <a:r>
              <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الفصل الأول يختص بالاطار العام للدراسة التي تناولت مشكلة الدراسة واهدافها واهميتها و</a:t>
            </a:r>
            <a:r>
              <a:rPr kumimoji="0" lang="ar-SA"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نموذج الدراسة وحدود</a:t>
            </a:r>
            <a:r>
              <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ها</a:t>
            </a:r>
            <a:r>
              <a:rPr lang="ar-IQ" sz="1800" b="1" dirty="0">
                <a:solidFill>
                  <a:prstClr val="black"/>
                </a:solidFill>
                <a:latin typeface="Calibri"/>
                <a:ea typeface="Calibri" panose="020F0502020204030204" pitchFamily="34" charset="0"/>
                <a:cs typeface="Arial" panose="020B0604020202020204" pitchFamily="34" charset="0"/>
              </a:rPr>
              <a:t> </a:t>
            </a:r>
            <a:r>
              <a:rPr kumimoji="0" lang="ar-SA"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وفرضيتها </a:t>
            </a:r>
            <a:endPar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endParaRPr>
          </a:p>
          <a:p>
            <a:pPr marL="342900" marR="0" lvl="0" indent="-342900" algn="just" defTabSz="914400" rtl="1" eaLnBrk="1" fontAlgn="auto" latinLnBrk="0" hangingPunct="1">
              <a:lnSpc>
                <a:spcPct val="150000"/>
              </a:lnSpc>
              <a:spcBef>
                <a:spcPct val="20000"/>
              </a:spcBef>
              <a:spcAft>
                <a:spcPts val="0"/>
              </a:spcAft>
              <a:buClr>
                <a:srgbClr val="C00000"/>
              </a:buClr>
              <a:buSzPct val="101000"/>
              <a:buFont typeface="Wingdings" panose="05000000000000000000" pitchFamily="2" charset="2"/>
              <a:buChar char="q"/>
              <a:tabLst/>
              <a:defRPr/>
            </a:pPr>
            <a:r>
              <a:rPr lang="ar-IQ" sz="1800" b="1" dirty="0">
                <a:solidFill>
                  <a:prstClr val="black"/>
                </a:solidFill>
                <a:latin typeface="Calibri"/>
                <a:ea typeface="Calibri" panose="020F0502020204030204" pitchFamily="34" charset="0"/>
                <a:cs typeface="Arial" panose="020B0604020202020204" pitchFamily="34" charset="0"/>
              </a:rPr>
              <a:t>ا</a:t>
            </a:r>
            <a:r>
              <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لفصل الثاني  يتضمن الجانب النظري ويحتوي على اربع مباحث فقد ركز هذا الفصل على متغيرات الدراسة</a:t>
            </a:r>
          </a:p>
          <a:p>
            <a:pPr marL="342900" marR="0" lvl="0" indent="-342900" algn="just" defTabSz="914400" rtl="1" eaLnBrk="1" fontAlgn="auto" latinLnBrk="0" hangingPunct="1">
              <a:lnSpc>
                <a:spcPct val="150000"/>
              </a:lnSpc>
              <a:spcBef>
                <a:spcPct val="20000"/>
              </a:spcBef>
              <a:spcAft>
                <a:spcPts val="0"/>
              </a:spcAft>
              <a:buClr>
                <a:srgbClr val="C00000"/>
              </a:buClr>
              <a:buSzPct val="101000"/>
              <a:buFont typeface="Wingdings" panose="05000000000000000000" pitchFamily="2" charset="2"/>
              <a:buChar char="q"/>
              <a:tabLst/>
              <a:defRPr/>
            </a:pPr>
            <a:r>
              <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 الفصل الثالث  يتضمن منهجية الدراسة وتشمل خصائص العينة والتحليل الديمغرافي  ومجتمع الدراسة وتصميم العينة </a:t>
            </a:r>
          </a:p>
          <a:p>
            <a:pPr marL="342900" marR="0" lvl="0" indent="-342900" algn="just" defTabSz="914400" rtl="1" eaLnBrk="1" fontAlgn="auto" latinLnBrk="0" hangingPunct="1">
              <a:lnSpc>
                <a:spcPct val="150000"/>
              </a:lnSpc>
              <a:spcBef>
                <a:spcPct val="20000"/>
              </a:spcBef>
              <a:spcAft>
                <a:spcPts val="0"/>
              </a:spcAft>
              <a:buClr>
                <a:srgbClr val="C00000"/>
              </a:buClr>
              <a:buSzPct val="101000"/>
              <a:buFont typeface="Wingdings" panose="05000000000000000000" pitchFamily="2" charset="2"/>
              <a:buChar char="q"/>
              <a:tabLst/>
              <a:defRPr/>
            </a:pPr>
            <a:r>
              <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الفصل الرابع  يتضمن الجانب العملي ويحتوي على مبحثين اختص المبحث الأول بالتحليل الاولي للمقاييس والمبحث الثاني بالإحصاء الوصفي واختبار الفرضيات .</a:t>
            </a:r>
          </a:p>
          <a:p>
            <a:pPr marL="342900" marR="0" lvl="0" indent="-342900" algn="just" defTabSz="914400" rtl="1" eaLnBrk="1" fontAlgn="auto" latinLnBrk="0" hangingPunct="1">
              <a:lnSpc>
                <a:spcPct val="150000"/>
              </a:lnSpc>
              <a:spcBef>
                <a:spcPct val="20000"/>
              </a:spcBef>
              <a:spcAft>
                <a:spcPts val="0"/>
              </a:spcAft>
              <a:buClr>
                <a:srgbClr val="C00000"/>
              </a:buClr>
              <a:buSzPct val="101000"/>
              <a:buFont typeface="Wingdings" panose="05000000000000000000" pitchFamily="2" charset="2"/>
              <a:buChar char="q"/>
              <a:tabLst/>
              <a:defRPr/>
            </a:pPr>
            <a:r>
              <a:rPr kumimoji="0" lang="ar-IQ" sz="18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ويختم الفصل الخامس بمبحثين  بجملة من الاستنتاجات والتوصيات </a:t>
            </a:r>
            <a:r>
              <a:rPr kumimoji="0" lang="ar-IQ" sz="18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ثم المصادر والملاحق </a:t>
            </a:r>
            <a:r>
              <a:rPr kumimoji="0" lang="ar-SA" sz="1800" b="1"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a:t>
            </a:r>
            <a:endParaRPr kumimoji="0" lang="en-US" sz="1800" b="1" i="0" u="none" strike="noStrike" kern="1200" cap="none" spc="0" normalizeH="0" baseline="0" noProof="0" dirty="0">
              <a:ln>
                <a:noFill/>
              </a:ln>
              <a:solidFill>
                <a:prstClr val="black"/>
              </a:solidFill>
              <a:effectLst/>
              <a:uLnTx/>
              <a:uFillTx/>
              <a:latin typeface="Calibri"/>
              <a:ea typeface="+mn-ea"/>
              <a:cs typeface="+mn-cs"/>
            </a:endParaRPr>
          </a:p>
          <a:p>
            <a:pPr marL="0" indent="0" algn="just" rtl="1">
              <a:buNone/>
            </a:pPr>
            <a:endParaRPr lang="en-US" dirty="0"/>
          </a:p>
        </p:txBody>
      </p:sp>
    </p:spTree>
    <p:extLst>
      <p:ext uri="{BB962C8B-B14F-4D97-AF65-F5344CB8AC3E}">
        <p14:creationId xmlns:p14="http://schemas.microsoft.com/office/powerpoint/2010/main" val="3697286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5638800" y="0"/>
            <a:ext cx="3200400" cy="793840"/>
          </a:xfrm>
        </p:spPr>
        <p:txBody>
          <a:bodyPr>
            <a:noAutofit/>
          </a:bodyPr>
          <a:lstStyle/>
          <a:p>
            <a:pPr rtl="1"/>
            <a:r>
              <a:rPr lang="ar-IQ" sz="3200" b="1" dirty="0">
                <a:solidFill>
                  <a:srgbClr val="C00000"/>
                </a:solidFill>
              </a:rPr>
              <a:t> المقدمة </a:t>
            </a:r>
            <a:endParaRPr lang="en-US" sz="3200" b="1" dirty="0">
              <a:solidFill>
                <a:srgbClr val="C00000"/>
              </a:solidFill>
            </a:endParaRPr>
          </a:p>
        </p:txBody>
      </p:sp>
      <p:sp>
        <p:nvSpPr>
          <p:cNvPr id="6" name="عنصر نائب للمحتوى 5"/>
          <p:cNvSpPr>
            <a:spLocks noGrp="1"/>
          </p:cNvSpPr>
          <p:nvPr>
            <p:ph sz="half" idx="2"/>
          </p:nvPr>
        </p:nvSpPr>
        <p:spPr>
          <a:xfrm>
            <a:off x="152400" y="1352550"/>
            <a:ext cx="8915400" cy="3790949"/>
          </a:xfrm>
        </p:spPr>
        <p:txBody>
          <a:bodyPr>
            <a:noAutofit/>
          </a:bodyPr>
          <a:lstStyle/>
          <a:p>
            <a:pPr algn="justLow" rtl="1">
              <a:lnSpc>
                <a:spcPct val="150000"/>
              </a:lnSpc>
              <a:buClr>
                <a:srgbClr val="C00000"/>
              </a:buClr>
              <a:buSzPct val="110000"/>
              <a:buFont typeface="Wingdings" panose="05000000000000000000" pitchFamily="2" charset="2"/>
              <a:buChar char="v"/>
            </a:pPr>
            <a:r>
              <a:rPr lang="ar-SA" sz="1600" b="1" dirty="0">
                <a:effectLst/>
                <a:ea typeface="Calibri" panose="020F0502020204030204" pitchFamily="34" charset="0"/>
              </a:rPr>
              <a:t>أن التفكير الاستراتيجي يختلف عن المفاهيم التقليدية للتفكير والتخطيط ويتطلب القدرة على دراسة إمكانيات جديدة وتجميع الأجزاء معًا في صورة كبيرة. </a:t>
            </a:r>
            <a:endParaRPr lang="ar-IQ" sz="1600" b="1" dirty="0"/>
          </a:p>
          <a:p>
            <a:pPr algn="justLow" rtl="1">
              <a:lnSpc>
                <a:spcPct val="150000"/>
              </a:lnSpc>
              <a:buClr>
                <a:srgbClr val="C00000"/>
              </a:buClr>
              <a:buSzPct val="110000"/>
              <a:buFont typeface="Wingdings" panose="05000000000000000000" pitchFamily="2" charset="2"/>
              <a:buChar char="v"/>
            </a:pPr>
            <a:r>
              <a:rPr lang="ar-IQ" sz="1600" b="1" dirty="0">
                <a:ea typeface="Calibri" panose="020F0502020204030204" pitchFamily="34" charset="0"/>
              </a:rPr>
              <a:t>يعد </a:t>
            </a:r>
            <a:r>
              <a:rPr lang="ar-SA" sz="1600" b="1" dirty="0">
                <a:effectLst/>
                <a:ea typeface="Calibri" panose="020F0502020204030204" pitchFamily="34" charset="0"/>
              </a:rPr>
              <a:t>التفكير الاستراتيجي منظورًا متكاملًا لتحقيق النجاح التنظيمي للمؤسسة وهو ضروري </a:t>
            </a:r>
            <a:r>
              <a:rPr lang="ar-IQ" sz="1600" b="1" dirty="0">
                <a:effectLst/>
                <a:ea typeface="Calibri" panose="020F0502020204030204" pitchFamily="34" charset="0"/>
              </a:rPr>
              <a:t>ل</a:t>
            </a:r>
            <a:r>
              <a:rPr lang="ar-SA" sz="1600" b="1" dirty="0">
                <a:effectLst/>
                <a:ea typeface="Calibri" panose="020F0502020204030204" pitchFamily="34" charset="0"/>
              </a:rPr>
              <a:t>صنع القرار الإستراتيجي عندما يكون الأعضاء استباقيين وليس سلبيين</a:t>
            </a:r>
            <a:endParaRPr lang="en-US" sz="1600" b="1" dirty="0">
              <a:effectLst/>
              <a:ea typeface="Calibri" panose="020F0502020204030204" pitchFamily="34" charset="0"/>
            </a:endParaRPr>
          </a:p>
          <a:p>
            <a:pPr algn="justLow" rtl="1">
              <a:lnSpc>
                <a:spcPct val="150000"/>
              </a:lnSpc>
              <a:buClr>
                <a:srgbClr val="C00000"/>
              </a:buClr>
              <a:buSzPct val="110000"/>
              <a:buFont typeface="Wingdings" panose="05000000000000000000" pitchFamily="2" charset="2"/>
              <a:buChar char="v"/>
            </a:pPr>
            <a:r>
              <a:rPr lang="ar-SA" sz="1600" b="1" dirty="0">
                <a:effectLst/>
                <a:ea typeface="Calibri" panose="020F0502020204030204" pitchFamily="34" charset="0"/>
              </a:rPr>
              <a:t>يعتمد نجاح </a:t>
            </a:r>
            <a:r>
              <a:rPr lang="ar-IQ" sz="1600" b="1" dirty="0">
                <a:effectLst/>
                <a:ea typeface="Calibri" panose="020F0502020204030204" pitchFamily="34" charset="0"/>
              </a:rPr>
              <a:t>اعمال المؤسسات </a:t>
            </a:r>
            <a:r>
              <a:rPr lang="ar-SA" sz="1600" b="1" dirty="0">
                <a:effectLst/>
                <a:ea typeface="Calibri" panose="020F0502020204030204" pitchFamily="34" charset="0"/>
              </a:rPr>
              <a:t>على الإعداد </a:t>
            </a:r>
            <a:r>
              <a:rPr lang="en-US" sz="1600" b="1" dirty="0">
                <a:effectLst/>
                <a:ea typeface="Calibri" panose="020F0502020204030204" pitchFamily="34" charset="0"/>
              </a:rPr>
              <a:t>,</a:t>
            </a:r>
            <a:r>
              <a:rPr lang="ar-SA" sz="1600" b="1" dirty="0">
                <a:effectLst/>
                <a:ea typeface="Calibri" panose="020F0502020204030204" pitchFamily="34" charset="0"/>
              </a:rPr>
              <a:t>والإدارة الجيدة للخيارات الاستراتيجية، من خلال</a:t>
            </a:r>
            <a:r>
              <a:rPr lang="ar-IQ" sz="1600" b="1" dirty="0">
                <a:effectLst/>
                <a:ea typeface="Calibri" panose="020F0502020204030204" pitchFamily="34" charset="0"/>
              </a:rPr>
              <a:t> معرفة </a:t>
            </a:r>
            <a:r>
              <a:rPr lang="ar-SA" sz="1600" b="1" dirty="0">
                <a:effectLst/>
                <a:ea typeface="Calibri" panose="020F0502020204030204" pitchFamily="34" charset="0"/>
              </a:rPr>
              <a:t> مصادر القوة والضعف في الموارد الداخلية، أو في التعامل مع التهديدات والفرص الموجودة في البيئة الخارجية.</a:t>
            </a:r>
            <a:endParaRPr lang="en-US" sz="1600" b="1" dirty="0">
              <a:effectLst/>
              <a:ea typeface="Calibri" panose="020F0502020204030204" pitchFamily="34" charset="0"/>
            </a:endParaRPr>
          </a:p>
          <a:p>
            <a:pPr algn="justLow" rtl="1">
              <a:lnSpc>
                <a:spcPct val="150000"/>
              </a:lnSpc>
              <a:buClr>
                <a:srgbClr val="C00000"/>
              </a:buClr>
              <a:buSzPct val="110000"/>
              <a:buFont typeface="Wingdings" panose="05000000000000000000" pitchFamily="2" charset="2"/>
              <a:buChar char="v"/>
            </a:pPr>
            <a:r>
              <a:rPr lang="ar-SA" sz="1600" b="1" dirty="0">
                <a:solidFill>
                  <a:srgbClr val="000000"/>
                </a:solidFill>
                <a:effectLst/>
                <a:ea typeface="Calibri" panose="020F0502020204030204" pitchFamily="34" charset="0"/>
              </a:rPr>
              <a:t>وبناء على ما سبق </a:t>
            </a:r>
            <a:r>
              <a:rPr kumimoji="0" lang="ar-IQ" sz="1600"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جاءت هذه الرسالة التي  </a:t>
            </a:r>
            <a:r>
              <a:rPr lang="ar-SA" sz="1600" b="1" dirty="0">
                <a:solidFill>
                  <a:srgbClr val="000000"/>
                </a:solidFill>
                <a:effectLst/>
                <a:ea typeface="Calibri" panose="020F0502020204030204" pitchFamily="34" charset="0"/>
              </a:rPr>
              <a:t>تهدف الى معرفة </a:t>
            </a:r>
            <a:r>
              <a:rPr lang="ar-IQ" sz="1600" b="1" dirty="0">
                <a:effectLst/>
                <a:ea typeface="Calibri" panose="020F0502020204030204" pitchFamily="34" charset="0"/>
              </a:rPr>
              <a:t>تأثير التفكير الاستراتيجي من خلال الدور التفاعلي للمقدرات الجوهرية في تحقيق النجاح التنظيمي</a:t>
            </a:r>
            <a:endParaRPr lang="en-US" sz="1600" b="1" dirty="0"/>
          </a:p>
        </p:txBody>
      </p:sp>
      <p:pic>
        <p:nvPicPr>
          <p:cNvPr id="2" name="صورة 1">
            <a:extLst>
              <a:ext uri="{FF2B5EF4-FFF2-40B4-BE49-F238E27FC236}">
                <a16:creationId xmlns:a16="http://schemas.microsoft.com/office/drawing/2014/main" xmlns="" id="{21D87009-12A0-29BC-D49D-64B2B682AF65}"/>
              </a:ext>
            </a:extLst>
          </p:cNvPr>
          <p:cNvPicPr>
            <a:picLocks noChangeAspect="1"/>
          </p:cNvPicPr>
          <p:nvPr/>
        </p:nvPicPr>
        <p:blipFill>
          <a:blip r:embed="rId2">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4"/>
            <a:ext cx="5791200" cy="1352553"/>
          </a:xfrm>
          <a:prstGeom prst="rect">
            <a:avLst/>
          </a:prstGeom>
        </p:spPr>
      </p:pic>
    </p:spTree>
    <p:extLst>
      <p:ext uri="{BB962C8B-B14F-4D97-AF65-F5344CB8AC3E}">
        <p14:creationId xmlns:p14="http://schemas.microsoft.com/office/powerpoint/2010/main" val="386293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sz="quarter" idx="4"/>
          </p:nvPr>
        </p:nvSpPr>
        <p:spPr>
          <a:xfrm>
            <a:off x="2438400" y="438151"/>
            <a:ext cx="6629400" cy="4343399"/>
          </a:xfrm>
          <a:noFill/>
          <a:ln>
            <a:noFill/>
          </a:ln>
        </p:spPr>
        <p:txBody>
          <a:bodyPr>
            <a:noAutofit/>
          </a:bodyPr>
          <a:lstStyle/>
          <a:p>
            <a:pPr algn="r" rtl="1">
              <a:lnSpc>
                <a:spcPct val="150000"/>
              </a:lnSpc>
              <a:buClr>
                <a:srgbClr val="C00000"/>
              </a:buClr>
              <a:buFont typeface="Wingdings" panose="05000000000000000000" pitchFamily="2" charset="2"/>
              <a:buChar char="q"/>
            </a:pPr>
            <a:r>
              <a:rPr lang="en-US" sz="1600" dirty="0">
                <a:latin typeface="Simplified Arabic" panose="02020603050405020304" pitchFamily="18" charset="-78"/>
                <a:ea typeface="Times New Roman" panose="02020603050405020304" pitchFamily="18" charset="0"/>
                <a:cs typeface="+mj-cs"/>
              </a:rPr>
              <a:t> </a:t>
            </a:r>
            <a:r>
              <a:rPr lang="ar-LB" sz="1600" b="1" dirty="0">
                <a:latin typeface="Simplified Arabic" panose="02020603050405020304" pitchFamily="18" charset="-78"/>
                <a:ea typeface="Times New Roman" panose="02020603050405020304" pitchFamily="18" charset="0"/>
                <a:cs typeface="+mj-cs"/>
              </a:rPr>
              <a:t>تعد مشكلة تحقيق النجاح التنظيمي في الجامعات نتيجة </a:t>
            </a:r>
            <a:r>
              <a:rPr lang="ar-IQ" sz="1600" b="1" dirty="0">
                <a:ea typeface="Times New Roman" panose="02020603050405020304" pitchFamily="18" charset="0"/>
                <a:cs typeface="+mj-cs"/>
              </a:rPr>
              <a:t>ا</a:t>
            </a:r>
            <a:r>
              <a:rPr lang="ar-LB" sz="1600" b="1" dirty="0">
                <a:ea typeface="Times New Roman" panose="02020603050405020304" pitchFamily="18" charset="0"/>
                <a:cs typeface="+mj-cs"/>
              </a:rPr>
              <a:t>لتغيرات  المتسارعة لذلك أصبح من الضروري مواكب</a:t>
            </a:r>
            <a:r>
              <a:rPr lang="ar-IQ" sz="1600" b="1" dirty="0">
                <a:ea typeface="Times New Roman" panose="02020603050405020304" pitchFamily="18" charset="0"/>
                <a:cs typeface="+mj-cs"/>
              </a:rPr>
              <a:t>ة هذه </a:t>
            </a:r>
            <a:r>
              <a:rPr lang="ar-LB" sz="1600" b="1" dirty="0">
                <a:ea typeface="Times New Roman" panose="02020603050405020304" pitchFamily="18" charset="0"/>
                <a:cs typeface="+mj-cs"/>
              </a:rPr>
              <a:t> التغيرات </a:t>
            </a:r>
            <a:endParaRPr lang="en-US" sz="1600" b="1" dirty="0">
              <a:ea typeface="Times New Roman" panose="02020603050405020304" pitchFamily="18" charset="0"/>
              <a:cs typeface="+mj-cs"/>
            </a:endParaRPr>
          </a:p>
          <a:p>
            <a:pPr algn="r" rtl="1">
              <a:lnSpc>
                <a:spcPct val="150000"/>
              </a:lnSpc>
              <a:buClr>
                <a:srgbClr val="C00000"/>
              </a:buClr>
              <a:buFont typeface="Wingdings" panose="05000000000000000000" pitchFamily="2" charset="2"/>
              <a:buChar char="q"/>
            </a:pPr>
            <a:r>
              <a:rPr lang="ar-LB" sz="1600" b="1" dirty="0">
                <a:ea typeface="Times New Roman" panose="02020603050405020304" pitchFamily="18" charset="0"/>
                <a:cs typeface="+mj-cs"/>
              </a:rPr>
              <a:t>واستنادا الى الادبيات المتخصصة في مجال الإدارة  ولغرض غلق الفجوة المعرفية اختيرت المقدرات الجوهرية كمتغير تفاعلي </a:t>
            </a:r>
            <a:r>
              <a:rPr lang="ar-IQ" sz="1600" b="1" dirty="0">
                <a:ea typeface="Times New Roman" panose="02020603050405020304" pitchFamily="18" charset="0"/>
                <a:cs typeface="+mj-cs"/>
              </a:rPr>
              <a:t>و</a:t>
            </a:r>
            <a:r>
              <a:rPr lang="ar-LB" sz="1600" b="1" dirty="0">
                <a:ea typeface="Times New Roman" panose="02020603050405020304" pitchFamily="18" charset="0"/>
                <a:cs typeface="+mj-cs"/>
              </a:rPr>
              <a:t>دوره المهم في التأثير على التفكير الاستراتيجي في تحقيق النجاح التنظيمي.</a:t>
            </a:r>
            <a:endParaRPr lang="ar-IQ" sz="1600" b="1" dirty="0">
              <a:cs typeface="+mj-cs"/>
            </a:endParaRPr>
          </a:p>
          <a:p>
            <a:pPr marL="0" indent="0" algn="r" rtl="1">
              <a:buClr>
                <a:srgbClr val="C00000"/>
              </a:buClr>
              <a:buNone/>
            </a:pPr>
            <a:r>
              <a:rPr lang="ar-IQ" sz="1600" b="1" dirty="0">
                <a:solidFill>
                  <a:srgbClr val="C00000"/>
                </a:solidFill>
                <a:cs typeface="+mj-cs"/>
              </a:rPr>
              <a:t>يمكن التعبير عن مشكلة الدارسة في التساؤل الرئيسي </a:t>
            </a:r>
          </a:p>
          <a:p>
            <a:pPr marL="0" indent="0" algn="r" rtl="1">
              <a:buClr>
                <a:srgbClr val="C00000"/>
              </a:buClr>
              <a:buNone/>
            </a:pPr>
            <a:r>
              <a:rPr lang="ar-LB" sz="1600" b="1" dirty="0">
                <a:ea typeface="Times New Roman" panose="02020603050405020304" pitchFamily="18" charset="0"/>
                <a:cs typeface="+mj-cs"/>
              </a:rPr>
              <a:t> ما هو تأثير التفكير الاستراتيجي في تحقيق النجاح التنظيمي في جامعة البصرة وما هو دور المقدرات الجوهرية في ذلك؟</a:t>
            </a:r>
            <a:r>
              <a:rPr lang="ar-IQ" sz="1600" b="1" dirty="0">
                <a:ea typeface="Times New Roman" panose="02020603050405020304" pitchFamily="18" charset="0"/>
                <a:cs typeface="+mj-cs"/>
              </a:rPr>
              <a:t> </a:t>
            </a:r>
          </a:p>
          <a:p>
            <a:pPr marL="0" indent="0" algn="r" rtl="1">
              <a:buClr>
                <a:srgbClr val="C00000"/>
              </a:buClr>
              <a:buNone/>
            </a:pPr>
            <a:r>
              <a:rPr lang="ar-IQ" sz="1600" b="1" dirty="0">
                <a:solidFill>
                  <a:srgbClr val="C00000"/>
                </a:solidFill>
                <a:cs typeface="+mj-cs"/>
              </a:rPr>
              <a:t>وهنالك</a:t>
            </a:r>
            <a:r>
              <a:rPr lang="ar-IQ" sz="1600" b="1" dirty="0">
                <a:cs typeface="+mj-cs"/>
              </a:rPr>
              <a:t> </a:t>
            </a:r>
            <a:r>
              <a:rPr lang="ar-IQ" sz="1600" b="1" dirty="0">
                <a:solidFill>
                  <a:srgbClr val="C00000"/>
                </a:solidFill>
                <a:cs typeface="+mj-cs"/>
              </a:rPr>
              <a:t>التساؤلات الفرعية</a:t>
            </a:r>
          </a:p>
          <a:p>
            <a:pPr lvl="0" algn="r" rtl="1">
              <a:lnSpc>
                <a:spcPct val="150000"/>
              </a:lnSpc>
              <a:buClr>
                <a:srgbClr val="C00000"/>
              </a:buClr>
              <a:buFont typeface="Wingdings" panose="05000000000000000000" pitchFamily="2" charset="2"/>
              <a:buChar char="q"/>
            </a:pPr>
            <a:r>
              <a:rPr lang="ar-IQ" sz="1600" b="1" dirty="0">
                <a:latin typeface="Arial" panose="020B0604020202020204" pitchFamily="34" charset="0"/>
                <a:cs typeface="+mj-cs"/>
              </a:rPr>
              <a:t>ما مدى معرفة جامعة البصرة بمتغيرات الدراسة الحالية؟ (التفكير الاستراتيجي والنجاح التنظيمي والمقدرات الجوهرية).</a:t>
            </a:r>
          </a:p>
          <a:p>
            <a:pPr lvl="0" algn="r" rtl="1">
              <a:lnSpc>
                <a:spcPct val="150000"/>
              </a:lnSpc>
              <a:buClr>
                <a:srgbClr val="C00000"/>
              </a:buClr>
              <a:buFont typeface="Wingdings" panose="05000000000000000000" pitchFamily="2" charset="2"/>
              <a:buChar char="q"/>
            </a:pPr>
            <a:r>
              <a:rPr lang="ar-IQ" sz="1600" b="1" dirty="0">
                <a:latin typeface="Arial" panose="020B0604020202020204" pitchFamily="34" charset="0"/>
                <a:cs typeface="+mj-cs"/>
              </a:rPr>
              <a:t>ماهي طبيعة العلاقة بين التفكير الاستراتيجي والنجاح التنظيمي في جامعة البصرة؟</a:t>
            </a:r>
          </a:p>
          <a:p>
            <a:pPr lvl="0" algn="r" rtl="1">
              <a:lnSpc>
                <a:spcPct val="150000"/>
              </a:lnSpc>
              <a:buClr>
                <a:srgbClr val="C00000"/>
              </a:buClr>
              <a:buFont typeface="Wingdings" panose="05000000000000000000" pitchFamily="2" charset="2"/>
              <a:buChar char="q"/>
            </a:pPr>
            <a:r>
              <a:rPr lang="ar-IQ" sz="1600" b="1" dirty="0">
                <a:latin typeface="Arial" panose="020B0604020202020204" pitchFamily="34" charset="0"/>
                <a:cs typeface="+mj-cs"/>
              </a:rPr>
              <a:t>ما هو دور المقدرات الجوهرية في العلاقة بين التفكير الاستراتيجي وتحقيق النجاح التنظيمي؟</a:t>
            </a:r>
            <a:endParaRPr lang="en-US" sz="1600" b="1" dirty="0">
              <a:latin typeface="Arial" panose="020B0604020202020204" pitchFamily="34" charset="0"/>
              <a:cs typeface="+mj-cs"/>
            </a:endParaRPr>
          </a:p>
        </p:txBody>
      </p:sp>
      <p:sp>
        <p:nvSpPr>
          <p:cNvPr id="9" name="عنوان 8"/>
          <p:cNvSpPr>
            <a:spLocks noGrp="1"/>
          </p:cNvSpPr>
          <p:nvPr>
            <p:ph type="title"/>
          </p:nvPr>
        </p:nvSpPr>
        <p:spPr>
          <a:xfrm>
            <a:off x="2971800" y="1"/>
            <a:ext cx="4419600" cy="438150"/>
          </a:xfrm>
        </p:spPr>
        <p:txBody>
          <a:bodyPr>
            <a:noAutofit/>
          </a:bodyPr>
          <a:lstStyle/>
          <a:p>
            <a:r>
              <a:rPr lang="ar-IQ" sz="2000" b="1" dirty="0">
                <a:solidFill>
                  <a:srgbClr val="C00000"/>
                </a:solidFill>
                <a:cs typeface="+mn-cs"/>
              </a:rPr>
              <a:t>اشكالية الدراسة والتساؤلات المطروحة حولها</a:t>
            </a:r>
            <a:endParaRPr lang="en-US" sz="2000" b="1" dirty="0">
              <a:solidFill>
                <a:srgbClr val="C00000"/>
              </a:solidFill>
              <a:cs typeface="+mn-cs"/>
            </a:endParaRPr>
          </a:p>
        </p:txBody>
      </p:sp>
      <p:pic>
        <p:nvPicPr>
          <p:cNvPr id="23" name="عنصر نائب للمحتوى 2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52400" y="0"/>
            <a:ext cx="2647950" cy="4933950"/>
          </a:xfrm>
        </p:spPr>
      </p:pic>
    </p:spTree>
    <p:extLst>
      <p:ext uri="{BB962C8B-B14F-4D97-AF65-F5344CB8AC3E}">
        <p14:creationId xmlns:p14="http://schemas.microsoft.com/office/powerpoint/2010/main" val="380611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2"/>
          </p:nvPr>
        </p:nvSpPr>
        <p:spPr>
          <a:xfrm>
            <a:off x="152400" y="971550"/>
            <a:ext cx="8839200" cy="4171950"/>
          </a:xfrm>
        </p:spPr>
        <p:txBody>
          <a:bodyPr>
            <a:noAutofit/>
          </a:bodyPr>
          <a:lstStyle/>
          <a:p>
            <a:pPr marL="0" indent="0" algn="justLow" rtl="1">
              <a:lnSpc>
                <a:spcPct val="150000"/>
              </a:lnSpc>
              <a:buClr>
                <a:srgbClr val="C00000"/>
              </a:buClr>
              <a:buSzPct val="110000"/>
              <a:buNone/>
            </a:pPr>
            <a:endParaRPr lang="ar-IQ" sz="1800" b="1" dirty="0"/>
          </a:p>
          <a:p>
            <a:pPr algn="justLow" rtl="1">
              <a:lnSpc>
                <a:spcPct val="150000"/>
              </a:lnSpc>
              <a:buClr>
                <a:srgbClr val="C00000"/>
              </a:buClr>
              <a:buSzPct val="110000"/>
              <a:buFont typeface="Wingdings" panose="05000000000000000000" pitchFamily="2" charset="2"/>
              <a:buChar char="v"/>
            </a:pPr>
            <a:r>
              <a:rPr lang="ar-IQ" sz="1800" b="1" dirty="0"/>
              <a:t>تتجسد فكرة البحث من خلال اهمية متغيراته (التفكير الاستراتيجي، النجاح التنظيمي، المقدرات الجوهرية).</a:t>
            </a:r>
            <a:endParaRPr lang="en-US" sz="1800" b="1" dirty="0"/>
          </a:p>
          <a:p>
            <a:pPr algn="justLow" rtl="1">
              <a:lnSpc>
                <a:spcPct val="150000"/>
              </a:lnSpc>
              <a:buClr>
                <a:srgbClr val="C00000"/>
              </a:buClr>
              <a:buSzPct val="110000"/>
              <a:buFont typeface="Wingdings" panose="05000000000000000000" pitchFamily="2" charset="2"/>
              <a:buChar char="v"/>
            </a:pPr>
            <a:r>
              <a:rPr lang="ar-IQ" sz="1800" b="1" dirty="0"/>
              <a:t>ابراز دور المتغيرات في الإطار الأكاديمي كونها من الموضوعات الحديثة نسبياً وتحديداً ادارة الاعمال وأيضا أهميتها للعينة المبحوثه.</a:t>
            </a:r>
            <a:endParaRPr lang="en-US" sz="1800" b="1" dirty="0"/>
          </a:p>
          <a:p>
            <a:pPr algn="justLow" rtl="1">
              <a:lnSpc>
                <a:spcPct val="150000"/>
              </a:lnSpc>
              <a:buClr>
                <a:srgbClr val="C00000"/>
              </a:buClr>
              <a:buSzPct val="110000"/>
              <a:buFont typeface="Wingdings" panose="05000000000000000000" pitchFamily="2" charset="2"/>
              <a:buChar char="v"/>
            </a:pPr>
            <a:r>
              <a:rPr lang="ar-IQ" sz="1800" b="1" dirty="0"/>
              <a:t>لفت انتباه الجامعة الى اهمية التفكير الاستراتيجي في تحقيق النجاح التنظيمي من خلال الدور التفاعلي للمقدرات الجوهرية.</a:t>
            </a:r>
            <a:endParaRPr lang="en-US" sz="1800" b="1" dirty="0"/>
          </a:p>
          <a:p>
            <a:pPr algn="justLow" rtl="1">
              <a:lnSpc>
                <a:spcPct val="150000"/>
              </a:lnSpc>
              <a:buClr>
                <a:srgbClr val="C00000"/>
              </a:buClr>
              <a:buSzPct val="110000"/>
              <a:buFont typeface="Wingdings" panose="05000000000000000000" pitchFamily="2" charset="2"/>
              <a:buChar char="v"/>
            </a:pPr>
            <a:r>
              <a:rPr lang="ar-IQ" sz="1800" b="1" dirty="0"/>
              <a:t>تعزيز الدور المهم للمتغير التفاعلي للمقدرات الجوهرية بأبعاده وتعزيز العلاقة ما بين التفكير الاستراتيجي والنجاح التنظيمي.</a:t>
            </a:r>
            <a:endParaRPr lang="en-US" sz="1800" b="1" dirty="0"/>
          </a:p>
        </p:txBody>
      </p:sp>
      <p:sp>
        <p:nvSpPr>
          <p:cNvPr id="7" name="مربع نص 6"/>
          <p:cNvSpPr txBox="1"/>
          <p:nvPr/>
        </p:nvSpPr>
        <p:spPr>
          <a:xfrm>
            <a:off x="5638800" y="327303"/>
            <a:ext cx="3352800" cy="461665"/>
          </a:xfrm>
          <a:prstGeom prst="rect">
            <a:avLst/>
          </a:prstGeom>
          <a:noFill/>
        </p:spPr>
        <p:txBody>
          <a:bodyPr wrap="square" rtlCol="0">
            <a:spAutoFit/>
          </a:bodyPr>
          <a:lstStyle/>
          <a:p>
            <a:pPr algn="ctr"/>
            <a:r>
              <a:rPr lang="ar-IQ" sz="2400" b="1" dirty="0">
                <a:solidFill>
                  <a:srgbClr val="C00000"/>
                </a:solidFill>
              </a:rPr>
              <a:t>اهمية الدراسة </a:t>
            </a:r>
            <a:endParaRPr lang="en-US" sz="2400" b="1" dirty="0">
              <a:solidFill>
                <a:srgbClr val="C00000"/>
              </a:solidFill>
            </a:endParaRPr>
          </a:p>
        </p:txBody>
      </p:sp>
      <p:pic>
        <p:nvPicPr>
          <p:cNvPr id="2" name="صورة 1">
            <a:extLst>
              <a:ext uri="{FF2B5EF4-FFF2-40B4-BE49-F238E27FC236}">
                <a16:creationId xmlns:a16="http://schemas.microsoft.com/office/drawing/2014/main" xmlns="" id="{C99E9896-762D-7DB3-F16E-C0656A784BCB}"/>
              </a:ext>
            </a:extLst>
          </p:cNvPr>
          <p:cNvPicPr>
            <a:picLocks noChangeAspect="1"/>
          </p:cNvPicPr>
          <p:nvPr/>
        </p:nvPicPr>
        <p:blipFill>
          <a:blip r:embed="rId3">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3"/>
            <a:ext cx="6324600" cy="1520339"/>
          </a:xfrm>
          <a:prstGeom prst="rect">
            <a:avLst/>
          </a:prstGeom>
        </p:spPr>
      </p:pic>
    </p:spTree>
    <p:extLst>
      <p:ext uri="{BB962C8B-B14F-4D97-AF65-F5344CB8AC3E}">
        <p14:creationId xmlns:p14="http://schemas.microsoft.com/office/powerpoint/2010/main" val="4719580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1C6A91F-F9C8-84A2-9C0B-7E8A6229342F}"/>
              </a:ext>
            </a:extLst>
          </p:cNvPr>
          <p:cNvSpPr>
            <a:spLocks noGrp="1"/>
          </p:cNvSpPr>
          <p:nvPr>
            <p:ph type="title"/>
          </p:nvPr>
        </p:nvSpPr>
        <p:spPr>
          <a:xfrm>
            <a:off x="4666986" y="0"/>
            <a:ext cx="4019814" cy="819151"/>
          </a:xfrm>
        </p:spPr>
        <p:txBody>
          <a:bodyPr>
            <a:normAutofit fontScale="90000"/>
          </a:bodyPr>
          <a:lstStyle/>
          <a:p>
            <a:pPr marL="0" marR="0" lvl="0" indent="0" defTabSz="914400" rtl="1" eaLnBrk="1" fontAlgn="auto" latinLnBrk="0" hangingPunct="1">
              <a:lnSpc>
                <a:spcPct val="100000"/>
              </a:lnSpc>
              <a:spcBef>
                <a:spcPts val="0"/>
              </a:spcBef>
              <a:spcAft>
                <a:spcPts val="0"/>
              </a:spcAft>
              <a:tabLst/>
              <a:defRPr/>
            </a:pPr>
            <a:r>
              <a:rPr kumimoji="0" lang="en-US" sz="2400" b="1" i="0" u="none" strike="noStrike" kern="1200" cap="none" spc="0" normalizeH="0" baseline="0" noProof="0" dirty="0">
                <a:ln>
                  <a:noFill/>
                </a:ln>
                <a:solidFill>
                  <a:srgbClr val="C00000"/>
                </a:solidFill>
                <a:effectLst/>
                <a:uLnTx/>
                <a:uFillTx/>
                <a:latin typeface="Calibri"/>
                <a:ea typeface="+mn-ea"/>
                <a:cs typeface="+mn-cs"/>
              </a:rPr>
              <a:t/>
            </a:r>
            <a:br>
              <a:rPr kumimoji="0" lang="en-US" sz="2400" b="1" i="0" u="none" strike="noStrike" kern="1200" cap="none" spc="0" normalizeH="0" baseline="0" noProof="0" dirty="0">
                <a:ln>
                  <a:noFill/>
                </a:ln>
                <a:solidFill>
                  <a:srgbClr val="C00000"/>
                </a:solidFill>
                <a:effectLst/>
                <a:uLnTx/>
                <a:uFillTx/>
                <a:latin typeface="Calibri"/>
                <a:ea typeface="+mn-ea"/>
                <a:cs typeface="+mn-cs"/>
              </a:rPr>
            </a:br>
            <a:r>
              <a:rPr kumimoji="0" lang="ar-IQ" sz="3100" b="1" i="0" u="none" strike="noStrike" kern="1200" cap="none" spc="0" normalizeH="0" baseline="0" noProof="0" dirty="0">
                <a:ln>
                  <a:noFill/>
                </a:ln>
                <a:solidFill>
                  <a:srgbClr val="C00000"/>
                </a:solidFill>
                <a:effectLst/>
                <a:uLnTx/>
                <a:uFillTx/>
                <a:latin typeface="Calibri"/>
                <a:ea typeface="+mj-ea"/>
              </a:rPr>
              <a:t>اهداف الدراسة</a:t>
            </a:r>
            <a:endParaRPr lang="en-US" sz="3100" dirty="0"/>
          </a:p>
        </p:txBody>
      </p:sp>
      <p:sp>
        <p:nvSpPr>
          <p:cNvPr id="4" name="عنصر نائب للمحتوى 3">
            <a:extLst>
              <a:ext uri="{FF2B5EF4-FFF2-40B4-BE49-F238E27FC236}">
                <a16:creationId xmlns:a16="http://schemas.microsoft.com/office/drawing/2014/main" xmlns="" id="{28AD5600-7116-2F25-A715-B12D05C0A4AE}"/>
              </a:ext>
            </a:extLst>
          </p:cNvPr>
          <p:cNvSpPr>
            <a:spLocks noGrp="1"/>
          </p:cNvSpPr>
          <p:nvPr>
            <p:ph sz="half" idx="2"/>
          </p:nvPr>
        </p:nvSpPr>
        <p:spPr>
          <a:xfrm>
            <a:off x="152400" y="1581149"/>
            <a:ext cx="8534400" cy="3013473"/>
          </a:xfrm>
        </p:spPr>
        <p:txBody>
          <a:bodyPr/>
          <a:lstStyle/>
          <a:p>
            <a:pPr marL="342900" marR="0" lvl="0" indent="-342900" algn="r" defTabSz="914400" rtl="1" eaLnBrk="1" fontAlgn="auto" latinLnBrk="0" hangingPunct="1">
              <a:lnSpc>
                <a:spcPct val="100000"/>
              </a:lnSpc>
              <a:spcBef>
                <a:spcPct val="20000"/>
              </a:spcBef>
              <a:spcAft>
                <a:spcPts val="0"/>
              </a:spcAft>
              <a:buClr>
                <a:srgbClr val="C00000"/>
              </a:buClr>
              <a:buSzTx/>
              <a:buFont typeface="Wingdings" panose="05000000000000000000" pitchFamily="2" charset="2"/>
              <a:buChar char="v"/>
              <a:tabLst/>
              <a:defRPr/>
            </a:pPr>
            <a:r>
              <a:rPr kumimoji="0" lang="ar-IQ"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معرفة مفهوم جامعة البصرة بمتغيرات الدراسة.</a:t>
            </a:r>
            <a:endParaRPr kumimoji="0" lang="en-US" sz="1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r" defTabSz="914400" rtl="1" eaLnBrk="1" fontAlgn="auto" latinLnBrk="0" hangingPunct="1">
              <a:lnSpc>
                <a:spcPct val="100000"/>
              </a:lnSpc>
              <a:spcBef>
                <a:spcPct val="20000"/>
              </a:spcBef>
              <a:spcAft>
                <a:spcPts val="0"/>
              </a:spcAft>
              <a:buClr>
                <a:srgbClr val="C00000"/>
              </a:buClr>
              <a:buSzTx/>
              <a:buFont typeface="Arial" panose="020B0604020202020204" pitchFamily="34" charset="0"/>
              <a:buNone/>
              <a:tabLst/>
              <a:defRPr/>
            </a:pPr>
            <a:endParaRPr kumimoji="0" lang="ar-IQ"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342900" marR="0" lvl="0" indent="-342900" algn="r" defTabSz="914400" rtl="1" eaLnBrk="1" fontAlgn="auto" latinLnBrk="0" hangingPunct="1">
              <a:lnSpc>
                <a:spcPct val="100000"/>
              </a:lnSpc>
              <a:spcBef>
                <a:spcPct val="20000"/>
              </a:spcBef>
              <a:spcAft>
                <a:spcPts val="0"/>
              </a:spcAft>
              <a:buClr>
                <a:srgbClr val="C00000"/>
              </a:buClr>
              <a:buSzTx/>
              <a:buFont typeface="Wingdings" panose="05000000000000000000" pitchFamily="2" charset="2"/>
              <a:buChar char="v"/>
              <a:tabLst/>
              <a:defRPr/>
            </a:pPr>
            <a:r>
              <a:rPr kumimoji="0" lang="ar-IQ"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مدى طبيعة العلاقة بين التفكير الاستراتيجي والنجاح التنظيمي للمستويات الإدارية في جامعة البصرة.</a:t>
            </a:r>
            <a:endParaRPr kumimoji="0" lang="en-US" sz="1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r" defTabSz="914400" rtl="1" eaLnBrk="1" fontAlgn="auto" latinLnBrk="0" hangingPunct="1">
              <a:lnSpc>
                <a:spcPct val="100000"/>
              </a:lnSpc>
              <a:spcBef>
                <a:spcPct val="20000"/>
              </a:spcBef>
              <a:spcAft>
                <a:spcPts val="0"/>
              </a:spcAft>
              <a:buClr>
                <a:srgbClr val="C00000"/>
              </a:buClr>
              <a:buSzTx/>
              <a:buFont typeface="Arial" panose="020B0604020202020204" pitchFamily="34" charset="0"/>
              <a:buNone/>
              <a:tabLst/>
              <a:defRPr/>
            </a:pPr>
            <a:endParaRPr kumimoji="0" lang="ar-IQ"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342900" marR="0" lvl="0" indent="-342900" algn="r" defTabSz="914400" rtl="1" eaLnBrk="1" fontAlgn="auto" latinLnBrk="0" hangingPunct="1">
              <a:lnSpc>
                <a:spcPct val="100000"/>
              </a:lnSpc>
              <a:spcBef>
                <a:spcPct val="20000"/>
              </a:spcBef>
              <a:spcAft>
                <a:spcPts val="0"/>
              </a:spcAft>
              <a:buClr>
                <a:srgbClr val="C00000"/>
              </a:buClr>
              <a:buSzTx/>
              <a:buFont typeface="Wingdings" panose="05000000000000000000" pitchFamily="2" charset="2"/>
              <a:buChar char="v"/>
              <a:tabLst/>
              <a:defRPr/>
            </a:pPr>
            <a:r>
              <a:rPr kumimoji="0" lang="ar-IQ"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تحديد دور المقدرات الجوهرية في العلاقة ما بين التفكير الاستراتيجي والنجاح التنظيمي.</a:t>
            </a:r>
          </a:p>
          <a:p>
            <a:pPr marL="0" indent="0" algn="r" rtl="1">
              <a:buNone/>
            </a:pPr>
            <a:endParaRPr lang="en-US" dirty="0"/>
          </a:p>
        </p:txBody>
      </p:sp>
      <p:pic>
        <p:nvPicPr>
          <p:cNvPr id="3" name="صورة 2">
            <a:extLst>
              <a:ext uri="{FF2B5EF4-FFF2-40B4-BE49-F238E27FC236}">
                <a16:creationId xmlns:a16="http://schemas.microsoft.com/office/drawing/2014/main" xmlns="" id="{C6945EE6-77B4-00ED-7517-34ED34DAD8BC}"/>
              </a:ext>
            </a:extLst>
          </p:cNvPr>
          <p:cNvPicPr>
            <a:picLocks noChangeAspect="1"/>
          </p:cNvPicPr>
          <p:nvPr/>
        </p:nvPicPr>
        <p:blipFill>
          <a:blip r:embed="rId2">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2"/>
            <a:ext cx="5943600" cy="1587687"/>
          </a:xfrm>
          <a:prstGeom prst="rect">
            <a:avLst/>
          </a:prstGeom>
        </p:spPr>
      </p:pic>
    </p:spTree>
    <p:extLst>
      <p:ext uri="{BB962C8B-B14F-4D97-AF65-F5344CB8AC3E}">
        <p14:creationId xmlns:p14="http://schemas.microsoft.com/office/powerpoint/2010/main" val="1516899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2"/>
          </p:nvPr>
        </p:nvSpPr>
        <p:spPr>
          <a:xfrm>
            <a:off x="152400" y="1428750"/>
            <a:ext cx="8610600" cy="3366534"/>
          </a:xfrm>
        </p:spPr>
        <p:txBody>
          <a:bodyPr>
            <a:normAutofit/>
          </a:bodyPr>
          <a:lstStyle/>
          <a:p>
            <a:pPr marL="0" indent="0" algn="just" rtl="1">
              <a:lnSpc>
                <a:spcPct val="200000"/>
              </a:lnSpc>
              <a:buClr>
                <a:srgbClr val="C00000"/>
              </a:buClr>
              <a:buNone/>
            </a:pPr>
            <a:r>
              <a:rPr lang="en-US" sz="1600" b="1" dirty="0">
                <a:ea typeface="Times New Roman" panose="02020603050405020304" pitchFamily="18" charset="0"/>
              </a:rPr>
              <a:t>	</a:t>
            </a:r>
            <a:r>
              <a:rPr lang="ar-IQ" sz="1600" b="1" dirty="0">
                <a:ea typeface="Times New Roman" panose="02020603050405020304" pitchFamily="18" charset="0"/>
              </a:rPr>
              <a:t>ت</a:t>
            </a:r>
            <a:r>
              <a:rPr lang="ar-IQ" sz="1600" b="1" dirty="0">
                <a:effectLst/>
                <a:ea typeface="Times New Roman" panose="02020603050405020304" pitchFamily="18" charset="0"/>
              </a:rPr>
              <a:t>عد الادارة الاستراتيجية من التخصصات المهمة التي تسعى جميع المؤسسات الى اعتمادها في تحقيق النجاح التنظيمي</a:t>
            </a:r>
            <a:r>
              <a:rPr lang="ar-IQ" sz="1600" b="1" dirty="0">
                <a:solidFill>
                  <a:prstClr val="black"/>
                </a:solidFill>
                <a:latin typeface="Calibri" panose="020F0502020204030204" pitchFamily="34" charset="0"/>
                <a:ea typeface="Times New Roman" panose="02020603050405020304" pitchFamily="18" charset="0"/>
              </a:rPr>
              <a:t> لذلك سيتم الاعتماد على الادارة الاستراتيجية لمعرفة كيف تحقق المؤسسة نجاحها </a:t>
            </a:r>
            <a:r>
              <a:rPr lang="ar-IQ" sz="1600" b="1" dirty="0">
                <a:effectLst/>
                <a:ea typeface="Times New Roman" panose="02020603050405020304" pitchFamily="18" charset="0"/>
              </a:rPr>
              <a:t>مما حفز الباحثة للاهتمام بهذا الموضوع للتخصص على المستوى الأكاديمي وحاجة الجامعة لمعطياتها و متبنياتها.</a:t>
            </a:r>
            <a:endParaRPr lang="en-US" sz="1600" b="1" dirty="0">
              <a:solidFill>
                <a:srgbClr val="C00000"/>
              </a:solidFill>
            </a:endParaRPr>
          </a:p>
        </p:txBody>
      </p:sp>
      <p:sp>
        <p:nvSpPr>
          <p:cNvPr id="5" name="مربع نص 4"/>
          <p:cNvSpPr txBox="1"/>
          <p:nvPr/>
        </p:nvSpPr>
        <p:spPr>
          <a:xfrm>
            <a:off x="5638800" y="117383"/>
            <a:ext cx="3124200" cy="461665"/>
          </a:xfrm>
          <a:prstGeom prst="rect">
            <a:avLst/>
          </a:prstGeom>
          <a:noFill/>
        </p:spPr>
        <p:txBody>
          <a:bodyPr wrap="square" rtlCol="0">
            <a:spAutoFit/>
          </a:bodyPr>
          <a:lstStyle/>
          <a:p>
            <a:pPr algn="ctr"/>
            <a:r>
              <a:rPr lang="ar-SA" sz="2400" b="1" dirty="0">
                <a:solidFill>
                  <a:srgbClr val="C00000"/>
                </a:solidFill>
              </a:rPr>
              <a:t>أسباب اختيار الموضوع</a:t>
            </a:r>
          </a:p>
        </p:txBody>
      </p:sp>
      <p:pic>
        <p:nvPicPr>
          <p:cNvPr id="2" name="صورة 1">
            <a:extLst>
              <a:ext uri="{FF2B5EF4-FFF2-40B4-BE49-F238E27FC236}">
                <a16:creationId xmlns:a16="http://schemas.microsoft.com/office/drawing/2014/main" xmlns="" id="{5CE6A985-8E35-CE5E-5655-A6681475402D}"/>
              </a:ext>
            </a:extLst>
          </p:cNvPr>
          <p:cNvPicPr>
            <a:picLocks noChangeAspect="1"/>
          </p:cNvPicPr>
          <p:nvPr/>
        </p:nvPicPr>
        <p:blipFill>
          <a:blip r:embed="rId2">
            <a:clrChange>
              <a:clrFrom>
                <a:srgbClr val="FAFAFA"/>
              </a:clrFrom>
              <a:clrTo>
                <a:srgbClr val="FAFAFA">
                  <a:alpha val="0"/>
                </a:srgbClr>
              </a:clrTo>
            </a:clrChange>
            <a:extLst>
              <a:ext uri="{28A0092B-C50C-407E-A947-70E740481C1C}">
                <a14:useLocalDpi xmlns:a14="http://schemas.microsoft.com/office/drawing/2010/main" val="0"/>
              </a:ext>
            </a:extLst>
          </a:blip>
          <a:stretch>
            <a:fillRect/>
          </a:stretch>
        </p:blipFill>
        <p:spPr>
          <a:xfrm rot="10800000">
            <a:off x="0" y="22037"/>
            <a:ext cx="6096000" cy="1537075"/>
          </a:xfrm>
          <a:prstGeom prst="rect">
            <a:avLst/>
          </a:prstGeom>
        </p:spPr>
      </p:pic>
    </p:spTree>
    <p:extLst>
      <p:ext uri="{BB962C8B-B14F-4D97-AF65-F5344CB8AC3E}">
        <p14:creationId xmlns:p14="http://schemas.microsoft.com/office/powerpoint/2010/main" val="8375265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a:extLst>
              <a:ext uri="{FF2B5EF4-FFF2-40B4-BE49-F238E27FC236}">
                <a16:creationId xmlns:a16="http://schemas.microsoft.com/office/drawing/2014/main" xmlns="" id="{23E61061-5EC2-A5C1-FC65-C4C5CFEE903B}"/>
              </a:ext>
            </a:extLst>
          </p:cNvPr>
          <p:cNvGrpSpPr/>
          <p:nvPr/>
        </p:nvGrpSpPr>
        <p:grpSpPr>
          <a:xfrm>
            <a:off x="2590800" y="209550"/>
            <a:ext cx="4295774" cy="3733800"/>
            <a:chOff x="1" y="0"/>
            <a:chExt cx="5391149" cy="6448404"/>
          </a:xfrm>
        </p:grpSpPr>
        <p:grpSp>
          <p:nvGrpSpPr>
            <p:cNvPr id="3" name="مجموعة 2">
              <a:extLst>
                <a:ext uri="{FF2B5EF4-FFF2-40B4-BE49-F238E27FC236}">
                  <a16:creationId xmlns:a16="http://schemas.microsoft.com/office/drawing/2014/main" xmlns="" id="{62997F50-BC35-895A-0F16-51DD15F2B465}"/>
                </a:ext>
              </a:extLst>
            </p:cNvPr>
            <p:cNvGrpSpPr/>
            <p:nvPr/>
          </p:nvGrpSpPr>
          <p:grpSpPr>
            <a:xfrm>
              <a:off x="1" y="0"/>
              <a:ext cx="5391149" cy="6250682"/>
              <a:chOff x="0" y="0"/>
              <a:chExt cx="5476875" cy="7097442"/>
            </a:xfrm>
          </p:grpSpPr>
          <p:sp>
            <p:nvSpPr>
              <p:cNvPr id="5" name="مخطط انسيابي: رابط خارج الصفحة 4">
                <a:extLst>
                  <a:ext uri="{FF2B5EF4-FFF2-40B4-BE49-F238E27FC236}">
                    <a16:creationId xmlns:a16="http://schemas.microsoft.com/office/drawing/2014/main" xmlns="" id="{2C59A357-A135-04C1-42D3-349CCA1B84C0}"/>
                  </a:ext>
                </a:extLst>
              </p:cNvPr>
              <p:cNvSpPr/>
              <p:nvPr/>
            </p:nvSpPr>
            <p:spPr>
              <a:xfrm rot="10800000">
                <a:off x="3381375" y="0"/>
                <a:ext cx="1943100" cy="3371850"/>
              </a:xfrm>
              <a:prstGeom prst="flowChartOffpageConnector">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 name="مخطط انسيابي: رابط خارج الصفحة 5">
                <a:extLst>
                  <a:ext uri="{FF2B5EF4-FFF2-40B4-BE49-F238E27FC236}">
                    <a16:creationId xmlns:a16="http://schemas.microsoft.com/office/drawing/2014/main" xmlns="" id="{87173105-87A5-1241-A328-39BEEB93C3AD}"/>
                  </a:ext>
                </a:extLst>
              </p:cNvPr>
              <p:cNvSpPr/>
              <p:nvPr/>
            </p:nvSpPr>
            <p:spPr>
              <a:xfrm rot="10800000">
                <a:off x="66675" y="95250"/>
                <a:ext cx="1962150" cy="3352800"/>
              </a:xfrm>
              <a:prstGeom prst="flowChartOffpageConnector">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 name="مخطط انسيابي: محطة طرفية 6">
                <a:extLst>
                  <a:ext uri="{FF2B5EF4-FFF2-40B4-BE49-F238E27FC236}">
                    <a16:creationId xmlns:a16="http://schemas.microsoft.com/office/drawing/2014/main" xmlns="" id="{71294AA2-872F-6353-A82A-9A21A888ABA1}"/>
                  </a:ext>
                </a:extLst>
              </p:cNvPr>
              <p:cNvSpPr/>
              <p:nvPr/>
            </p:nvSpPr>
            <p:spPr>
              <a:xfrm>
                <a:off x="0" y="4743450"/>
                <a:ext cx="5476875" cy="1714500"/>
              </a:xfrm>
              <a:prstGeom prst="flowChartTerminator">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 name="شكل بيضاوي 7">
                <a:extLst>
                  <a:ext uri="{FF2B5EF4-FFF2-40B4-BE49-F238E27FC236}">
                    <a16:creationId xmlns:a16="http://schemas.microsoft.com/office/drawing/2014/main" xmlns="" id="{D8BC5400-AF27-0C66-7A9C-151DD3FF1938}"/>
                  </a:ext>
                </a:extLst>
              </p:cNvPr>
              <p:cNvSpPr/>
              <p:nvPr/>
            </p:nvSpPr>
            <p:spPr>
              <a:xfrm>
                <a:off x="3400425" y="431547"/>
                <a:ext cx="1828801" cy="701929"/>
              </a:xfrm>
              <a:prstGeom prst="ellipse">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 lastClr="FFFFFF">
                    <a:lumMod val="50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التفكير الاستراتيجي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9" name="مخطط انسيابي: معالجة 8">
                <a:extLst>
                  <a:ext uri="{FF2B5EF4-FFF2-40B4-BE49-F238E27FC236}">
                    <a16:creationId xmlns:a16="http://schemas.microsoft.com/office/drawing/2014/main" xmlns="" id="{F524D408-5EA4-E46C-73C5-4477A2DEC99C}"/>
                  </a:ext>
                </a:extLst>
              </p:cNvPr>
              <p:cNvSpPr/>
              <p:nvPr/>
            </p:nvSpPr>
            <p:spPr>
              <a:xfrm>
                <a:off x="3609975" y="1266825"/>
                <a:ext cx="1428750" cy="466725"/>
              </a:xfrm>
              <a:prstGeom prst="flowChart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النية الاستراتيجية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0" name="مخطط انسيابي: معالجة 9">
                <a:extLst>
                  <a:ext uri="{FF2B5EF4-FFF2-40B4-BE49-F238E27FC236}">
                    <a16:creationId xmlns:a16="http://schemas.microsoft.com/office/drawing/2014/main" xmlns="" id="{E6E2824A-130F-70FB-92F4-0DD35DF84EDE}"/>
                  </a:ext>
                </a:extLst>
              </p:cNvPr>
              <p:cNvSpPr/>
              <p:nvPr/>
            </p:nvSpPr>
            <p:spPr>
              <a:xfrm>
                <a:off x="3609975" y="1885950"/>
                <a:ext cx="1428750" cy="447675"/>
              </a:xfrm>
              <a:prstGeom prst="flowChart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التفكير النظمي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1" name="مخطط انسيابي: معالجة 10">
                <a:extLst>
                  <a:ext uri="{FF2B5EF4-FFF2-40B4-BE49-F238E27FC236}">
                    <a16:creationId xmlns:a16="http://schemas.microsoft.com/office/drawing/2014/main" xmlns="" id="{5AE5731A-8925-45E9-C9BF-96AF7EFC4966}"/>
                  </a:ext>
                </a:extLst>
              </p:cNvPr>
              <p:cNvSpPr/>
              <p:nvPr/>
            </p:nvSpPr>
            <p:spPr>
              <a:xfrm>
                <a:off x="3638550" y="2505075"/>
                <a:ext cx="1428750" cy="466725"/>
              </a:xfrm>
              <a:prstGeom prst="flowChart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التفكير الوقتي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2" name="شكل بيضاوي 11">
                <a:extLst>
                  <a:ext uri="{FF2B5EF4-FFF2-40B4-BE49-F238E27FC236}">
                    <a16:creationId xmlns:a16="http://schemas.microsoft.com/office/drawing/2014/main" xmlns="" id="{A0972AF7-2791-F697-10AD-4A73C4B47E19}"/>
                  </a:ext>
                </a:extLst>
              </p:cNvPr>
              <p:cNvSpPr/>
              <p:nvPr/>
            </p:nvSpPr>
            <p:spPr>
              <a:xfrm>
                <a:off x="180975" y="505571"/>
                <a:ext cx="1714500" cy="638175"/>
              </a:xfrm>
              <a:prstGeom prst="ellipse">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 lastClr="FFFFFF">
                    <a:lumMod val="50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النجاح التنظيمي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3" name="مخطط انسيابي: معالجة 12">
                <a:extLst>
                  <a:ext uri="{FF2B5EF4-FFF2-40B4-BE49-F238E27FC236}">
                    <a16:creationId xmlns:a16="http://schemas.microsoft.com/office/drawing/2014/main" xmlns="" id="{58A0CEF8-90DB-4205-D0D7-EC7F08E67CED}"/>
                  </a:ext>
                </a:extLst>
              </p:cNvPr>
              <p:cNvSpPr/>
              <p:nvPr/>
            </p:nvSpPr>
            <p:spPr>
              <a:xfrm>
                <a:off x="288756" y="1301047"/>
                <a:ext cx="1428750" cy="573484"/>
              </a:xfrm>
              <a:prstGeom prst="flowChart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endParaRPr kumimoji="0" lang="en-US" sz="11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الهيكل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 </a:t>
                </a:r>
              </a:p>
            </p:txBody>
          </p:sp>
          <p:sp>
            <p:nvSpPr>
              <p:cNvPr id="14" name="مخطط انسيابي: معالجة 13">
                <a:extLst>
                  <a:ext uri="{FF2B5EF4-FFF2-40B4-BE49-F238E27FC236}">
                    <a16:creationId xmlns:a16="http://schemas.microsoft.com/office/drawing/2014/main" xmlns="" id="{F4259AF2-91EC-C02F-DBDC-A3A7C9385BC4}"/>
                  </a:ext>
                </a:extLst>
              </p:cNvPr>
              <p:cNvSpPr/>
              <p:nvPr/>
            </p:nvSpPr>
            <p:spPr>
              <a:xfrm>
                <a:off x="326122" y="2607889"/>
                <a:ext cx="1428750" cy="466724"/>
              </a:xfrm>
              <a:prstGeom prst="flowChart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إدارة المعرفة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5" name="مخطط انسيابي: معالجة 14">
                <a:extLst>
                  <a:ext uri="{FF2B5EF4-FFF2-40B4-BE49-F238E27FC236}">
                    <a16:creationId xmlns:a16="http://schemas.microsoft.com/office/drawing/2014/main" xmlns="" id="{7FD99421-0C1D-97ED-E3B6-C2342834D7AF}"/>
                  </a:ext>
                </a:extLst>
              </p:cNvPr>
              <p:cNvSpPr/>
              <p:nvPr/>
            </p:nvSpPr>
            <p:spPr>
              <a:xfrm>
                <a:off x="326122" y="1990725"/>
                <a:ext cx="1428750" cy="478790"/>
              </a:xfrm>
              <a:prstGeom prst="flowChart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العملية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6" name="شكل بيضاوي 15">
                <a:extLst>
                  <a:ext uri="{FF2B5EF4-FFF2-40B4-BE49-F238E27FC236}">
                    <a16:creationId xmlns:a16="http://schemas.microsoft.com/office/drawing/2014/main" xmlns="" id="{B92E053E-178D-35F4-FE8B-6C91B657897D}"/>
                  </a:ext>
                </a:extLst>
              </p:cNvPr>
              <p:cNvSpPr/>
              <p:nvPr/>
            </p:nvSpPr>
            <p:spPr>
              <a:xfrm>
                <a:off x="1552575" y="4828883"/>
                <a:ext cx="2590800" cy="578777"/>
              </a:xfrm>
              <a:prstGeom prst="ellipse">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 lastClr="FFFFFF">
                    <a:lumMod val="50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المقدرات الجوهرية</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7" name="مخطط انسيابي: معالجة 16">
                <a:extLst>
                  <a:ext uri="{FF2B5EF4-FFF2-40B4-BE49-F238E27FC236}">
                    <a16:creationId xmlns:a16="http://schemas.microsoft.com/office/drawing/2014/main" xmlns="" id="{08602E47-2720-42FD-775F-CB3EB51B4D24}"/>
                  </a:ext>
                </a:extLst>
              </p:cNvPr>
              <p:cNvSpPr/>
              <p:nvPr/>
            </p:nvSpPr>
            <p:spPr>
              <a:xfrm>
                <a:off x="3891181" y="5562600"/>
                <a:ext cx="914400" cy="495300"/>
              </a:xfrm>
              <a:prstGeom prst="flowChartProcess">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التعاون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8" name="مخطط انسيابي: معالجة 17">
                <a:extLst>
                  <a:ext uri="{FF2B5EF4-FFF2-40B4-BE49-F238E27FC236}">
                    <a16:creationId xmlns:a16="http://schemas.microsoft.com/office/drawing/2014/main" xmlns="" id="{F4276570-C436-8231-6B11-01B15C9B914E}"/>
                  </a:ext>
                </a:extLst>
              </p:cNvPr>
              <p:cNvSpPr/>
              <p:nvPr/>
            </p:nvSpPr>
            <p:spPr>
              <a:xfrm>
                <a:off x="1895475" y="5543551"/>
                <a:ext cx="1796256" cy="514350"/>
              </a:xfrm>
              <a:prstGeom prst="flowChartProcess">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راس المال البشري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9" name="مخطط انسيابي: معالجة 18">
                <a:extLst>
                  <a:ext uri="{FF2B5EF4-FFF2-40B4-BE49-F238E27FC236}">
                    <a16:creationId xmlns:a16="http://schemas.microsoft.com/office/drawing/2014/main" xmlns="" id="{3DE678F5-CB36-A7CB-D661-2C01106B3A21}"/>
                  </a:ext>
                </a:extLst>
              </p:cNvPr>
              <p:cNvSpPr/>
              <p:nvPr/>
            </p:nvSpPr>
            <p:spPr>
              <a:xfrm>
                <a:off x="688072" y="5549323"/>
                <a:ext cx="1066800" cy="495300"/>
              </a:xfrm>
              <a:prstGeom prst="flowChartProcess">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ar-IQ"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التمكين </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cxnSp>
            <p:nvCxnSpPr>
              <p:cNvPr id="20" name="رابط كسهم مستقيم 19">
                <a:extLst>
                  <a:ext uri="{FF2B5EF4-FFF2-40B4-BE49-F238E27FC236}">
                    <a16:creationId xmlns:a16="http://schemas.microsoft.com/office/drawing/2014/main" xmlns="" id="{48410E76-D15F-1CF6-C75F-2C67A152F866}"/>
                  </a:ext>
                </a:extLst>
              </p:cNvPr>
              <p:cNvCxnSpPr/>
              <p:nvPr/>
            </p:nvCxnSpPr>
            <p:spPr>
              <a:xfrm flipH="1" flipV="1">
                <a:off x="1954644" y="2286847"/>
                <a:ext cx="1417206" cy="18157"/>
              </a:xfrm>
              <a:prstGeom prst="straightConnector1">
                <a:avLst/>
              </a:prstGeom>
              <a:noFill/>
              <a:ln w="38100" cap="flat" cmpd="sng" algn="ctr">
                <a:solidFill>
                  <a:sysClr val="windowText" lastClr="000000"/>
                </a:solidFill>
                <a:prstDash val="solid"/>
                <a:tailEnd type="triangle"/>
              </a:ln>
              <a:effectLst>
                <a:outerShdw blurRad="40000" dist="23000" dir="5400000" rotWithShape="0">
                  <a:srgbClr val="000000">
                    <a:alpha val="35000"/>
                  </a:srgbClr>
                </a:outerShdw>
              </a:effectLst>
            </p:spPr>
          </p:cxnSp>
          <p:cxnSp>
            <p:nvCxnSpPr>
              <p:cNvPr id="21" name="رابط كسهم مستقيم 20">
                <a:extLst>
                  <a:ext uri="{FF2B5EF4-FFF2-40B4-BE49-F238E27FC236}">
                    <a16:creationId xmlns:a16="http://schemas.microsoft.com/office/drawing/2014/main" xmlns="" id="{666E9155-034E-8524-2299-33CD9DB72DFF}"/>
                  </a:ext>
                </a:extLst>
              </p:cNvPr>
              <p:cNvCxnSpPr/>
              <p:nvPr/>
            </p:nvCxnSpPr>
            <p:spPr>
              <a:xfrm flipH="1" flipV="1">
                <a:off x="2695576" y="2252031"/>
                <a:ext cx="42862" cy="2491132"/>
              </a:xfrm>
              <a:prstGeom prst="straightConnector1">
                <a:avLst/>
              </a:prstGeom>
              <a:noFill/>
              <a:ln w="38100" cap="flat" cmpd="sng" algn="ctr">
                <a:solidFill>
                  <a:sysClr val="windowText" lastClr="000000"/>
                </a:solidFill>
                <a:prstDash val="solid"/>
                <a:tailEnd type="triangle"/>
              </a:ln>
              <a:effectLst>
                <a:outerShdw blurRad="40000" dist="23000" dir="5400000" rotWithShape="0">
                  <a:srgbClr val="000000">
                    <a:alpha val="35000"/>
                  </a:srgbClr>
                </a:outerShdw>
              </a:effectLst>
            </p:spPr>
          </p:cxnSp>
          <p:cxnSp>
            <p:nvCxnSpPr>
              <p:cNvPr id="22" name="رابط كسهم مستقيم 21">
                <a:extLst>
                  <a:ext uri="{FF2B5EF4-FFF2-40B4-BE49-F238E27FC236}">
                    <a16:creationId xmlns:a16="http://schemas.microsoft.com/office/drawing/2014/main" xmlns="" id="{073CAD74-2C23-1000-AF06-2FCBEBF881A2}"/>
                  </a:ext>
                </a:extLst>
              </p:cNvPr>
              <p:cNvCxnSpPr/>
              <p:nvPr/>
            </p:nvCxnSpPr>
            <p:spPr>
              <a:xfrm flipH="1" flipV="1">
                <a:off x="2028825" y="1264844"/>
                <a:ext cx="1343025" cy="1905"/>
              </a:xfrm>
              <a:prstGeom prst="straightConnector1">
                <a:avLst/>
              </a:prstGeom>
              <a:noFill/>
              <a:ln w="38100" cap="flat" cmpd="sng" algn="ctr">
                <a:solidFill>
                  <a:sysClr val="windowText" lastClr="000000"/>
                </a:solidFill>
                <a:prstDash val="solid"/>
                <a:headEnd type="triangle"/>
                <a:tailEnd type="triangle"/>
              </a:ln>
              <a:effectLst>
                <a:outerShdw blurRad="40000" dist="23000" dir="5400000" rotWithShape="0">
                  <a:srgbClr val="000000">
                    <a:alpha val="35000"/>
                  </a:srgbClr>
                </a:outerShdw>
              </a:effectLst>
            </p:spPr>
          </p:cxnSp>
          <p:cxnSp>
            <p:nvCxnSpPr>
              <p:cNvPr id="23" name="رابط كسهم مستقيم 22">
                <a:extLst>
                  <a:ext uri="{FF2B5EF4-FFF2-40B4-BE49-F238E27FC236}">
                    <a16:creationId xmlns:a16="http://schemas.microsoft.com/office/drawing/2014/main" xmlns="" id="{EC80100E-E635-7E35-47EF-CC5EE409FF9D}"/>
                  </a:ext>
                </a:extLst>
              </p:cNvPr>
              <p:cNvCxnSpPr/>
              <p:nvPr/>
            </p:nvCxnSpPr>
            <p:spPr>
              <a:xfrm>
                <a:off x="4162425" y="3343073"/>
                <a:ext cx="28575" cy="1400091"/>
              </a:xfrm>
              <a:prstGeom prst="straightConnector1">
                <a:avLst/>
              </a:prstGeom>
              <a:noFill/>
              <a:ln w="38100" cap="flat" cmpd="sng" algn="ctr">
                <a:solidFill>
                  <a:sysClr val="windowText" lastClr="000000"/>
                </a:solidFill>
                <a:prstDash val="solid"/>
                <a:headEnd type="triangle"/>
                <a:tailEnd type="triangle"/>
              </a:ln>
              <a:effectLst>
                <a:outerShdw blurRad="40000" dist="23000" dir="5400000" rotWithShape="0">
                  <a:srgbClr val="000000">
                    <a:alpha val="35000"/>
                  </a:srgbClr>
                </a:outerShdw>
              </a:effectLst>
            </p:spPr>
          </p:cxnSp>
          <p:cxnSp>
            <p:nvCxnSpPr>
              <p:cNvPr id="24" name="رابط كسهم مستقيم 23">
                <a:extLst>
                  <a:ext uri="{FF2B5EF4-FFF2-40B4-BE49-F238E27FC236}">
                    <a16:creationId xmlns:a16="http://schemas.microsoft.com/office/drawing/2014/main" xmlns="" id="{0A0024C2-1665-0357-A47C-054E0CBD9136}"/>
                  </a:ext>
                </a:extLst>
              </p:cNvPr>
              <p:cNvCxnSpPr/>
              <p:nvPr/>
            </p:nvCxnSpPr>
            <p:spPr>
              <a:xfrm>
                <a:off x="1130689" y="3447848"/>
                <a:ext cx="0" cy="1295028"/>
              </a:xfrm>
              <a:prstGeom prst="straightConnector1">
                <a:avLst/>
              </a:prstGeom>
              <a:noFill/>
              <a:ln w="38100" cap="flat" cmpd="sng" algn="ctr">
                <a:solidFill>
                  <a:sysClr val="windowText" lastClr="000000"/>
                </a:solidFill>
                <a:prstDash val="solid"/>
                <a:headEnd type="triangle"/>
                <a:tailEnd type="triangle"/>
              </a:ln>
              <a:effectLst>
                <a:outerShdw blurRad="40000" dist="23000" dir="5400000" rotWithShape="0">
                  <a:srgbClr val="000000">
                    <a:alpha val="35000"/>
                  </a:srgbClr>
                </a:outerShdw>
              </a:effectLst>
            </p:spPr>
          </p:cxnSp>
          <p:sp>
            <p:nvSpPr>
              <p:cNvPr id="25" name="مستطيل 24">
                <a:extLst>
                  <a:ext uri="{FF2B5EF4-FFF2-40B4-BE49-F238E27FC236}">
                    <a16:creationId xmlns:a16="http://schemas.microsoft.com/office/drawing/2014/main" xmlns="" id="{926C6685-EF0F-A5F1-EF0A-BC50E40E3F9A}"/>
                  </a:ext>
                </a:extLst>
              </p:cNvPr>
              <p:cNvSpPr/>
              <p:nvPr/>
            </p:nvSpPr>
            <p:spPr>
              <a:xfrm>
                <a:off x="2257425" y="1896461"/>
                <a:ext cx="552450" cy="390524"/>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H1</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26" name="مستطيل 25">
                <a:extLst>
                  <a:ext uri="{FF2B5EF4-FFF2-40B4-BE49-F238E27FC236}">
                    <a16:creationId xmlns:a16="http://schemas.microsoft.com/office/drawing/2014/main" xmlns="" id="{DB8EAFDF-2802-025E-0FA1-2C41C8F1C074}"/>
                  </a:ext>
                </a:extLst>
              </p:cNvPr>
              <p:cNvSpPr/>
              <p:nvPr/>
            </p:nvSpPr>
            <p:spPr>
              <a:xfrm>
                <a:off x="2437188" y="4324322"/>
                <a:ext cx="552450" cy="41910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H2</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cxnSp>
            <p:nvCxnSpPr>
              <p:cNvPr id="27" name="رابط كسهم مستقيم 26">
                <a:extLst>
                  <a:ext uri="{FF2B5EF4-FFF2-40B4-BE49-F238E27FC236}">
                    <a16:creationId xmlns:a16="http://schemas.microsoft.com/office/drawing/2014/main" xmlns="" id="{AD8C2606-2139-5482-6A26-EDFC146F74A3}"/>
                  </a:ext>
                </a:extLst>
              </p:cNvPr>
              <p:cNvCxnSpPr/>
              <p:nvPr/>
            </p:nvCxnSpPr>
            <p:spPr>
              <a:xfrm>
                <a:off x="4191000" y="6800439"/>
                <a:ext cx="1133474" cy="0"/>
              </a:xfrm>
              <a:prstGeom prst="straightConnector1">
                <a:avLst/>
              </a:prstGeom>
              <a:noFill/>
              <a:ln w="38100" cap="flat" cmpd="sng" algn="ctr">
                <a:solidFill>
                  <a:sysClr val="windowText" lastClr="000000"/>
                </a:solidFill>
                <a:prstDash val="solid"/>
                <a:headEnd type="triangle"/>
                <a:tailEnd type="triangle"/>
              </a:ln>
              <a:effectLst>
                <a:outerShdw blurRad="40000" dist="23000" dir="5400000" rotWithShape="0">
                  <a:srgbClr val="000000">
                    <a:alpha val="35000"/>
                  </a:srgbClr>
                </a:outerShdw>
              </a:effectLst>
            </p:spPr>
          </p:cxnSp>
          <p:cxnSp>
            <p:nvCxnSpPr>
              <p:cNvPr id="28" name="رابط كسهم مستقيم 27">
                <a:extLst>
                  <a:ext uri="{FF2B5EF4-FFF2-40B4-BE49-F238E27FC236}">
                    <a16:creationId xmlns:a16="http://schemas.microsoft.com/office/drawing/2014/main" xmlns="" id="{7EDF8655-D5E7-8005-A3A5-BA530D4BE893}"/>
                  </a:ext>
                </a:extLst>
              </p:cNvPr>
              <p:cNvCxnSpPr/>
              <p:nvPr/>
            </p:nvCxnSpPr>
            <p:spPr>
              <a:xfrm flipH="1">
                <a:off x="4276725" y="7097442"/>
                <a:ext cx="1047750" cy="0"/>
              </a:xfrm>
              <a:prstGeom prst="straightConnector1">
                <a:avLst/>
              </a:prstGeom>
              <a:noFill/>
              <a:ln w="38100" cap="flat" cmpd="sng" algn="ctr">
                <a:solidFill>
                  <a:sysClr val="windowText" lastClr="000000"/>
                </a:solidFill>
                <a:prstDash val="solid"/>
                <a:tailEnd type="triangle"/>
              </a:ln>
              <a:effectLst>
                <a:outerShdw blurRad="40000" dist="23000" dir="5400000" rotWithShape="0">
                  <a:srgbClr val="000000">
                    <a:alpha val="35000"/>
                  </a:srgbClr>
                </a:outerShdw>
              </a:effectLst>
            </p:spPr>
          </p:cxnSp>
        </p:grpSp>
        <p:sp>
          <p:nvSpPr>
            <p:cNvPr id="4" name="مربع نص 69">
              <a:extLst>
                <a:ext uri="{FF2B5EF4-FFF2-40B4-BE49-F238E27FC236}">
                  <a16:creationId xmlns:a16="http://schemas.microsoft.com/office/drawing/2014/main" xmlns="" id="{FC7A628A-3DA1-EC02-8CE9-2B30B8A1831F}"/>
                </a:ext>
              </a:extLst>
            </p:cNvPr>
            <p:cNvSpPr txBox="1"/>
            <p:nvPr/>
          </p:nvSpPr>
          <p:spPr>
            <a:xfrm>
              <a:off x="2577323" y="5817783"/>
              <a:ext cx="1501199" cy="63062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ar-SA"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علاقة ارتباط</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800"/>
                </a:spcAft>
                <a:buClrTx/>
                <a:buSzTx/>
                <a:buFontTx/>
                <a:buNone/>
                <a:tabLst/>
                <a:defRPr/>
              </a:pPr>
              <a:r>
                <a:rPr kumimoji="0" lang="ar-SA"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rPr>
                <a:t>علاقة تأثير</a:t>
              </a:r>
              <a:endPar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grpSp>
      <p:pic>
        <p:nvPicPr>
          <p:cNvPr id="29" name="صورة 28">
            <a:extLst>
              <a:ext uri="{FF2B5EF4-FFF2-40B4-BE49-F238E27FC236}">
                <a16:creationId xmlns:a16="http://schemas.microsoft.com/office/drawing/2014/main" xmlns="" id="{ACB50DF7-7EB4-849A-09C2-380DDD1BA959}"/>
              </a:ext>
            </a:extLst>
          </p:cNvPr>
          <p:cNvPicPr>
            <a:picLocks noChangeAspect="1"/>
          </p:cNvPicPr>
          <p:nvPr/>
        </p:nvPicPr>
        <p:blipFill>
          <a:blip r:embed="rId2"/>
          <a:stretch>
            <a:fillRect/>
          </a:stretch>
        </p:blipFill>
        <p:spPr>
          <a:xfrm>
            <a:off x="2509072" y="4086582"/>
            <a:ext cx="3481118" cy="1319306"/>
          </a:xfrm>
          <a:prstGeom prst="rect">
            <a:avLst/>
          </a:prstGeom>
        </p:spPr>
      </p:pic>
    </p:spTree>
    <p:extLst>
      <p:ext uri="{BB962C8B-B14F-4D97-AF65-F5344CB8AC3E}">
        <p14:creationId xmlns:p14="http://schemas.microsoft.com/office/powerpoint/2010/main" val="4074119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2"/>
          </p:nvPr>
        </p:nvSpPr>
        <p:spPr>
          <a:xfrm>
            <a:off x="76200" y="1200150"/>
            <a:ext cx="8839200" cy="3810000"/>
          </a:xfrm>
        </p:spPr>
        <p:txBody>
          <a:bodyPr>
            <a:normAutofit fontScale="92500" lnSpcReduction="20000"/>
          </a:bodyPr>
          <a:lstStyle/>
          <a:p>
            <a:pPr marL="0" marR="0" lvl="0" indent="0" algn="just" defTabSz="914400" rtl="1"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ar-IQ" sz="1600" b="1" i="0" u="none" strike="noStrike" kern="1200" cap="none" spc="0" normalizeH="0" baseline="0" noProof="0" dirty="0">
              <a:ln>
                <a:noFill/>
              </a:ln>
              <a:solidFill>
                <a:prstClr val="black"/>
              </a:solidFill>
              <a:effectLst/>
              <a:uLnTx/>
              <a:uFillTx/>
              <a:latin typeface="Calibri"/>
              <a:ea typeface="Calibri" panose="020F0502020204030204" pitchFamily="34" charset="0"/>
            </a:endParaRPr>
          </a:p>
          <a:p>
            <a:pPr marL="0" indent="0" algn="just" rtl="1">
              <a:lnSpc>
                <a:spcPct val="150000"/>
              </a:lnSpc>
              <a:spcAft>
                <a:spcPts val="800"/>
              </a:spcAft>
              <a:buNone/>
            </a:pPr>
            <a:r>
              <a:rPr lang="ar-IQ" sz="1800" b="1" dirty="0">
                <a:solidFill>
                  <a:srgbClr val="C00000"/>
                </a:solidFill>
                <a:latin typeface="Calibri" panose="020F0502020204030204" pitchFamily="34" charset="0"/>
                <a:ea typeface="Times New Roman" panose="02020603050405020304" pitchFamily="18" charset="0"/>
              </a:rPr>
              <a:t>ال</a:t>
            </a:r>
            <a:r>
              <a:rPr lang="ar-SA" sz="1800" b="1" dirty="0">
                <a:solidFill>
                  <a:srgbClr val="C00000"/>
                </a:solidFill>
                <a:effectLst/>
                <a:latin typeface="Calibri" panose="020F0502020204030204" pitchFamily="34" charset="0"/>
                <a:ea typeface="Times New Roman" panose="02020603050405020304" pitchFamily="18" charset="0"/>
              </a:rPr>
              <a:t>فرضية الرئيسية الأولى </a:t>
            </a:r>
            <a:r>
              <a:rPr lang="en-US" sz="1800" b="1" dirty="0">
                <a:solidFill>
                  <a:srgbClr val="C00000"/>
                </a:solidFill>
                <a:effectLst/>
                <a:latin typeface="Simplified Arabic" panose="02020603050405020304" pitchFamily="18" charset="-78"/>
                <a:ea typeface="Times New Roman" panose="02020603050405020304" pitchFamily="18" charset="0"/>
              </a:rPr>
              <a:t>H1</a:t>
            </a:r>
            <a:r>
              <a:rPr lang="ar-SA" sz="1800" b="1" dirty="0">
                <a:solidFill>
                  <a:srgbClr val="C00000"/>
                </a:solidFill>
                <a:effectLst/>
                <a:latin typeface="Calibri" panose="020F0502020204030204" pitchFamily="34" charset="0"/>
                <a:ea typeface="Times New Roman" panose="02020603050405020304" pitchFamily="18" charset="0"/>
              </a:rPr>
              <a:t>:- </a:t>
            </a:r>
            <a:r>
              <a:rPr lang="ar-SA" sz="1800" b="1" dirty="0">
                <a:effectLst/>
                <a:latin typeface="Calibri" panose="020F0502020204030204" pitchFamily="34" charset="0"/>
                <a:ea typeface="Times New Roman" panose="02020603050405020304" pitchFamily="18" charset="0"/>
              </a:rPr>
              <a:t>توجد علاقة ارتباط  ايجابية ذات دلالة إحصائية ومعنوية بين  التفكير الاستراتيجي والنجاح التنظيمي</a:t>
            </a:r>
            <a:endParaRPr lang="en-US" sz="1800" b="1" dirty="0">
              <a:effectLst/>
              <a:latin typeface="Calibri" panose="020F0502020204030204" pitchFamily="34" charset="0"/>
              <a:ea typeface="Times New Roman" panose="02020603050405020304" pitchFamily="18" charset="0"/>
            </a:endParaRPr>
          </a:p>
          <a:p>
            <a:pPr marL="0" lvl="0" indent="0" algn="just" rtl="1">
              <a:lnSpc>
                <a:spcPct val="150000"/>
              </a:lnSpc>
              <a:spcAft>
                <a:spcPts val="800"/>
              </a:spcAft>
              <a:buNone/>
            </a:pPr>
            <a:r>
              <a:rPr lang="ar-SA" sz="1800" b="1" dirty="0">
                <a:effectLst/>
                <a:latin typeface="Calibri" panose="020F0502020204030204" pitchFamily="34" charset="0"/>
                <a:ea typeface="Times New Roman" panose="02020603050405020304" pitchFamily="18" charset="0"/>
              </a:rPr>
              <a:t> </a:t>
            </a:r>
            <a:r>
              <a:rPr lang="ar-SA" sz="1800" b="1" dirty="0">
                <a:solidFill>
                  <a:srgbClr val="C00000"/>
                </a:solidFill>
                <a:latin typeface="Calibri" panose="020F0502020204030204" pitchFamily="34" charset="0"/>
                <a:ea typeface="Times New Roman" panose="02020603050405020304" pitchFamily="18" charset="0"/>
              </a:rPr>
              <a:t>الفرضية الرئيسية الثانية </a:t>
            </a:r>
            <a:r>
              <a:rPr lang="en-US" sz="1800" b="1" dirty="0">
                <a:solidFill>
                  <a:srgbClr val="C00000"/>
                </a:solidFill>
                <a:latin typeface="Simplified Arabic" panose="02020603050405020304" pitchFamily="18" charset="-78"/>
                <a:ea typeface="Times New Roman" panose="02020603050405020304" pitchFamily="18" charset="0"/>
              </a:rPr>
              <a:t>H2</a:t>
            </a:r>
            <a:r>
              <a:rPr lang="ar-SA" sz="1800" b="1" dirty="0">
                <a:solidFill>
                  <a:srgbClr val="C00000"/>
                </a:solidFill>
                <a:latin typeface="Calibri" panose="020F0502020204030204" pitchFamily="34" charset="0"/>
                <a:ea typeface="Times New Roman" panose="02020603050405020304" pitchFamily="18" charset="0"/>
              </a:rPr>
              <a:t>: </a:t>
            </a:r>
            <a:r>
              <a:rPr lang="ar-SA" sz="1800" b="1" dirty="0">
                <a:latin typeface="Calibri" panose="020F0502020204030204" pitchFamily="34" charset="0"/>
                <a:ea typeface="Times New Roman" panose="02020603050405020304" pitchFamily="18" charset="0"/>
              </a:rPr>
              <a:t>توجد علاقة تأثير ايجابية ذات دلالة إحصائية ومعنوية بين التفكير الاستراتيجي والنجاح التنظيمي </a:t>
            </a:r>
            <a:endParaRPr lang="en-US" sz="1800" b="1" dirty="0">
              <a:latin typeface="Calibri" panose="020F0502020204030204" pitchFamily="34" charset="0"/>
              <a:ea typeface="Times New Roman" panose="02020603050405020304" pitchFamily="18" charset="0"/>
            </a:endParaRPr>
          </a:p>
          <a:p>
            <a:pPr marL="0" lvl="0" indent="0" algn="just" rtl="1">
              <a:lnSpc>
                <a:spcPct val="150000"/>
              </a:lnSpc>
              <a:spcAft>
                <a:spcPts val="800"/>
              </a:spcAft>
              <a:buNone/>
            </a:pPr>
            <a:r>
              <a:rPr lang="ar-SA" sz="1800" b="1" dirty="0">
                <a:solidFill>
                  <a:srgbClr val="C00000"/>
                </a:solidFill>
                <a:latin typeface="Calibri" panose="020F0502020204030204" pitchFamily="34" charset="0"/>
                <a:ea typeface="Times New Roman" panose="02020603050405020304" pitchFamily="18" charset="0"/>
              </a:rPr>
              <a:t>الفرضية الرئيسية الثالثة </a:t>
            </a:r>
            <a:r>
              <a:rPr lang="en-US" sz="1800" b="1" dirty="0">
                <a:solidFill>
                  <a:srgbClr val="C00000"/>
                </a:solidFill>
                <a:latin typeface="Simplified Arabic" panose="02020603050405020304" pitchFamily="18" charset="-78"/>
                <a:ea typeface="Times New Roman" panose="02020603050405020304" pitchFamily="18" charset="0"/>
              </a:rPr>
              <a:t>H3</a:t>
            </a:r>
            <a:r>
              <a:rPr lang="ar-SA" sz="1800" b="1" dirty="0">
                <a:solidFill>
                  <a:srgbClr val="C00000"/>
                </a:solidFill>
                <a:latin typeface="Calibri" panose="020F0502020204030204" pitchFamily="34" charset="0"/>
                <a:ea typeface="Times New Roman" panose="02020603050405020304" pitchFamily="18" charset="0"/>
              </a:rPr>
              <a:t>: </a:t>
            </a:r>
            <a:r>
              <a:rPr lang="ar-SA" sz="1800" b="1" dirty="0">
                <a:latin typeface="Calibri" panose="020F0502020204030204" pitchFamily="34" charset="0"/>
                <a:ea typeface="Times New Roman" panose="02020603050405020304" pitchFamily="18" charset="0"/>
              </a:rPr>
              <a:t>يوجد دور للمتغير التفاعلي المقدرات الجوهرية ذو دلالة إحصائية  ومعنوية في علاقة الارتباط الايجابية بين التفكير الاستراتيجي والنجاح التنظيمي.</a:t>
            </a:r>
            <a:endParaRPr lang="en-US" sz="1800" b="1" dirty="0">
              <a:latin typeface="Calibri" panose="020F0502020204030204" pitchFamily="34" charset="0"/>
              <a:ea typeface="Times New Roman" panose="02020603050405020304" pitchFamily="18" charset="0"/>
            </a:endParaRPr>
          </a:p>
          <a:p>
            <a:pPr marL="0" lvl="0" indent="0" algn="just" rtl="1">
              <a:lnSpc>
                <a:spcPct val="150000"/>
              </a:lnSpc>
              <a:spcAft>
                <a:spcPts val="800"/>
              </a:spcAft>
              <a:buNone/>
            </a:pPr>
            <a:r>
              <a:rPr lang="ar-SA" sz="1800"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الفرضية الرئيسية الرابعة </a:t>
            </a:r>
            <a:r>
              <a:rPr lang="en-US" sz="1800" b="1" dirty="0">
                <a:solidFill>
                  <a:srgbClr val="C00000"/>
                </a:solidFill>
                <a:latin typeface="Simplified Arabic" panose="02020603050405020304" pitchFamily="18" charset="-78"/>
                <a:ea typeface="Times New Roman" panose="02020603050405020304" pitchFamily="18" charset="0"/>
                <a:cs typeface="Arial" panose="020B0604020202020204" pitchFamily="34" charset="0"/>
              </a:rPr>
              <a:t>H4</a:t>
            </a:r>
            <a:r>
              <a:rPr lang="ar-SA" sz="1800"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 </a:t>
            </a:r>
            <a:r>
              <a:rPr lang="ar-SA" sz="1800" b="1" dirty="0">
                <a:latin typeface="Calibri" panose="020F0502020204030204" pitchFamily="34" charset="0"/>
                <a:ea typeface="Times New Roman" panose="02020603050405020304" pitchFamily="18" charset="0"/>
                <a:cs typeface="Simplified Arabic" panose="02020603050405020304" pitchFamily="18" charset="-78"/>
              </a:rPr>
              <a:t>يوجد دور للمتغير التفاعلي المقدرات الجوهرية ذو دلالة إحصائية ومعنوية في علاقة التأثير الايجابية بين التفكير الاستراتيجي والنجاح التنظيمي. </a:t>
            </a:r>
            <a:endParaRPr lang="ar-IQ" sz="1800" b="1" dirty="0">
              <a:latin typeface="Calibri" panose="020F0502020204030204" pitchFamily="34" charset="0"/>
              <a:ea typeface="Times New Roman" panose="02020603050405020304" pitchFamily="18" charset="0"/>
              <a:cs typeface="Simplified Arabic" panose="02020603050405020304" pitchFamily="18" charset="-78"/>
            </a:endParaRPr>
          </a:p>
          <a:p>
            <a:pPr marL="251460" lvl="0" indent="0" algn="r" rtl="1">
              <a:lnSpc>
                <a:spcPct val="150000"/>
              </a:lnSpc>
              <a:spcAft>
                <a:spcPts val="800"/>
              </a:spcAft>
              <a:buNone/>
            </a:pPr>
            <a:endParaRPr lang="ar-IQ" sz="1400" dirty="0">
              <a:solidFill>
                <a:srgbClr val="C00000"/>
              </a:solidFill>
              <a:latin typeface="Calibri" panose="020F0502020204030204" pitchFamily="34" charset="0"/>
              <a:ea typeface="Times New Roman" panose="02020603050405020304" pitchFamily="18" charset="0"/>
            </a:endParaRPr>
          </a:p>
          <a:p>
            <a:pPr marL="0" lvl="0" indent="0" algn="r" rtl="1">
              <a:lnSpc>
                <a:spcPct val="150000"/>
              </a:lnSpc>
              <a:spcAft>
                <a:spcPts val="800"/>
              </a:spcAft>
              <a:buNone/>
            </a:pPr>
            <a:endParaRPr lang="en-US" sz="1400" b="1" dirty="0">
              <a:solidFill>
                <a:srgbClr val="C00000"/>
              </a:solidFill>
              <a:latin typeface="Calibri" panose="020F0502020204030204" pitchFamily="34" charset="0"/>
              <a:ea typeface="Times New Roman" panose="02020603050405020304" pitchFamily="18" charset="0"/>
            </a:endParaRPr>
          </a:p>
          <a:p>
            <a:pPr marL="0" lvl="0" indent="0" algn="r" rtl="1">
              <a:lnSpc>
                <a:spcPct val="150000"/>
              </a:lnSpc>
              <a:spcAft>
                <a:spcPts val="800"/>
              </a:spcAft>
              <a:buNone/>
            </a:pPr>
            <a:endParaRPr lang="en-US" sz="1400" b="1" dirty="0">
              <a:solidFill>
                <a:srgbClr val="C00000"/>
              </a:solidFill>
              <a:latin typeface="Calibri" panose="020F0502020204030204" pitchFamily="34" charset="0"/>
              <a:ea typeface="Calibri" panose="020F0502020204030204" pitchFamily="34" charset="0"/>
            </a:endParaRPr>
          </a:p>
          <a:p>
            <a:pPr marL="0" indent="0" algn="just" rtl="1">
              <a:lnSpc>
                <a:spcPct val="150000"/>
              </a:lnSpc>
              <a:spcAft>
                <a:spcPts val="800"/>
              </a:spcAft>
              <a:buNone/>
            </a:pPr>
            <a:endParaRPr lang="en-US" sz="1600" b="1" dirty="0">
              <a:solidFill>
                <a:srgbClr val="C00000"/>
              </a:solidFill>
              <a:effectLst/>
              <a:latin typeface="Calibri" panose="020F0502020204030204" pitchFamily="34" charset="0"/>
              <a:ea typeface="Calibri" panose="020F0502020204030204" pitchFamily="34" charset="0"/>
            </a:endParaRPr>
          </a:p>
          <a:p>
            <a:pPr algn="just" rtl="1">
              <a:buClr>
                <a:srgbClr val="C00000"/>
              </a:buClr>
              <a:buSzPct val="110000"/>
              <a:buFont typeface="Wingdings" panose="05000000000000000000" pitchFamily="2" charset="2"/>
              <a:buChar char="v"/>
            </a:pPr>
            <a:endParaRPr lang="ar-IQ" sz="3300" b="1" dirty="0">
              <a:solidFill>
                <a:srgbClr val="C00000"/>
              </a:solidFill>
            </a:endParaRPr>
          </a:p>
          <a:p>
            <a:pPr algn="just" rtl="1">
              <a:buClr>
                <a:srgbClr val="C00000"/>
              </a:buClr>
              <a:buSzPct val="110000"/>
              <a:buFont typeface="Wingdings" panose="05000000000000000000" pitchFamily="2" charset="2"/>
              <a:buChar char="v"/>
            </a:pPr>
            <a:endParaRPr lang="ar-IQ" sz="1400" b="1" dirty="0">
              <a:solidFill>
                <a:srgbClr val="C00000"/>
              </a:solidFill>
            </a:endParaRPr>
          </a:p>
        </p:txBody>
      </p:sp>
      <p:sp>
        <p:nvSpPr>
          <p:cNvPr id="5" name="مربع نص 4"/>
          <p:cNvSpPr txBox="1"/>
          <p:nvPr/>
        </p:nvSpPr>
        <p:spPr>
          <a:xfrm>
            <a:off x="76200" y="24884"/>
            <a:ext cx="8839200" cy="1241750"/>
          </a:xfrm>
          <a:prstGeom prst="rect">
            <a:avLst/>
          </a:prstGeom>
          <a:noFill/>
        </p:spPr>
        <p:txBody>
          <a:bodyPr wrap="square" rtlCol="0">
            <a:spAutoFit/>
          </a:bodyPr>
          <a:lstStyle/>
          <a:p>
            <a:pPr algn="ctr"/>
            <a:r>
              <a:rPr lang="ar-IQ" sz="2000" b="1" dirty="0">
                <a:solidFill>
                  <a:srgbClr val="C00000"/>
                </a:solidFill>
              </a:rPr>
              <a:t>فرضيات الدراسة</a:t>
            </a:r>
          </a:p>
          <a:p>
            <a:pPr marL="0" marR="0" lvl="0" indent="0" algn="just" defTabSz="914400" rtl="1" eaLnBrk="1" fontAlgn="auto" latinLnBrk="0" hangingPunct="1">
              <a:lnSpc>
                <a:spcPct val="150000"/>
              </a:lnSpc>
              <a:spcBef>
                <a:spcPct val="20000"/>
              </a:spcBef>
              <a:spcAft>
                <a:spcPts val="0"/>
              </a:spcAft>
              <a:buClrTx/>
              <a:buSzTx/>
              <a:buFont typeface="Arial" panose="020B0604020202020204" pitchFamily="34" charset="0"/>
              <a:buNone/>
              <a:tabLst/>
              <a:defRPr/>
            </a:pPr>
            <a:r>
              <a:rPr kumimoji="0" lang="ar-SA"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لغرض إيجاد إجابات واضحة ومنطقية لتساؤلات </a:t>
            </a:r>
            <a:r>
              <a:rPr lang="ar-IQ" b="1" dirty="0">
                <a:solidFill>
                  <a:prstClr val="black"/>
                </a:solidFill>
                <a:latin typeface="Calibri"/>
                <a:ea typeface="Calibri" panose="020F0502020204030204" pitchFamily="34" charset="0"/>
                <a:cs typeface="Arial" panose="020B0604020202020204" pitchFamily="34" charset="0"/>
              </a:rPr>
              <a:t>الدراسة</a:t>
            </a:r>
            <a:r>
              <a:rPr kumimoji="0" lang="ar-SA"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 وتحقيق اهدافه تنبثق لدينا </a:t>
            </a:r>
            <a:r>
              <a:rPr kumimoji="0" lang="ar-IQ"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اربع فرضيات رئيسيات</a:t>
            </a:r>
            <a:r>
              <a:rPr kumimoji="0" lang="ar-SA" b="1" i="0" u="none" strike="noStrike" kern="1200" cap="none" spc="0" normalizeH="0" baseline="0" noProof="0" dirty="0">
                <a:ln>
                  <a:noFill/>
                </a:ln>
                <a:solidFill>
                  <a:prstClr val="black"/>
                </a:solidFill>
                <a:effectLst/>
                <a:uLnTx/>
                <a:uFillTx/>
                <a:latin typeface="Calibri"/>
                <a:ea typeface="Calibri" panose="020F0502020204030204" pitchFamily="34" charset="0"/>
                <a:cs typeface="Arial" panose="020B0604020202020204" pitchFamily="34" charset="0"/>
              </a:rPr>
              <a:t> توضح العلاقة بين المتغيرات الثلاثة سيتم توضيحها بالاتي: </a:t>
            </a:r>
            <a:endParaRPr lang="en-US" b="1" dirty="0">
              <a:solidFill>
                <a:srgbClr val="C00000"/>
              </a:solidFill>
            </a:endParaRPr>
          </a:p>
        </p:txBody>
      </p:sp>
    </p:spTree>
    <p:extLst>
      <p:ext uri="{BB962C8B-B14F-4D97-AF65-F5344CB8AC3E}">
        <p14:creationId xmlns:p14="http://schemas.microsoft.com/office/powerpoint/2010/main" val="32930441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COLOR-145">
      <a:dk1>
        <a:sysClr val="windowText" lastClr="000000"/>
      </a:dk1>
      <a:lt1>
        <a:sysClr val="window" lastClr="FFFFFF"/>
      </a:lt1>
      <a:dk2>
        <a:srgbClr val="1F497D"/>
      </a:dk2>
      <a:lt2>
        <a:srgbClr val="EEECE1"/>
      </a:lt2>
      <a:accent1>
        <a:srgbClr val="EE6CC1"/>
      </a:accent1>
      <a:accent2>
        <a:srgbClr val="B982D5"/>
      </a:accent2>
      <a:accent3>
        <a:srgbClr val="6DB0E4"/>
      </a:accent3>
      <a:accent4>
        <a:srgbClr val="47D3DC"/>
      </a:accent4>
      <a:accent5>
        <a:srgbClr val="476ADD"/>
      </a:accent5>
      <a:accent6>
        <a:srgbClr val="5A28C8"/>
      </a:accent6>
      <a:hlink>
        <a:srgbClr val="FFFF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3884</TotalTime>
  <Words>1456</Words>
  <Application>Microsoft Office PowerPoint</Application>
  <PresentationFormat>عرض على الشاشة (9:16)‏</PresentationFormat>
  <Paragraphs>122</Paragraphs>
  <Slides>18</Slides>
  <Notes>4</Notes>
  <HiddenSlides>0</HiddenSlides>
  <MMClips>0</MMClips>
  <ScaleCrop>false</ScaleCrop>
  <HeadingPairs>
    <vt:vector size="6" baseType="variant">
      <vt:variant>
        <vt:lpstr>الخطوط المستخدمة</vt:lpstr>
      </vt:variant>
      <vt:variant>
        <vt:i4>6</vt:i4>
      </vt:variant>
      <vt:variant>
        <vt:lpstr>نسق</vt:lpstr>
      </vt:variant>
      <vt:variant>
        <vt:i4>3</vt:i4>
      </vt:variant>
      <vt:variant>
        <vt:lpstr>عناوين الشرائح</vt:lpstr>
      </vt:variant>
      <vt:variant>
        <vt:i4>18</vt:i4>
      </vt:variant>
    </vt:vector>
  </HeadingPairs>
  <TitlesOfParts>
    <vt:vector size="27" baseType="lpstr">
      <vt:lpstr>Arial</vt:lpstr>
      <vt:lpstr>Calibri</vt:lpstr>
      <vt:lpstr>Calibri Light</vt:lpstr>
      <vt:lpstr>Simplified Arabic</vt:lpstr>
      <vt:lpstr>Times New Roman</vt:lpstr>
      <vt:lpstr>Wingdings</vt:lpstr>
      <vt:lpstr>نسق Office</vt:lpstr>
      <vt:lpstr>1_نسق Office</vt:lpstr>
      <vt:lpstr>Section Break Slide Master</vt:lpstr>
      <vt:lpstr>تأثير التفكير الاستراتيجي من خلال الدور التفاعلي للمقدرات الجوهرية  في تحقيق النجاح التنظيمي (حالة تطبيقية لعينة من جامعة البصرة)  رسالة تقدمت بها  نجــــــــاة داخـــــــل عــــــوفي  بأشراف  الأســــــــــــتاذ الـــــدكتور: حســــــــين النـــــــــــابلسي </vt:lpstr>
      <vt:lpstr>هيـكليــة الدراســـــة </vt:lpstr>
      <vt:lpstr> المقدمة </vt:lpstr>
      <vt:lpstr>اشكالية الدراسة والتساؤلات المطروحة حولها</vt:lpstr>
      <vt:lpstr>عرض تقديمي في PowerPoint</vt:lpstr>
      <vt:lpstr> اهداف الدراسة</vt:lpstr>
      <vt:lpstr>عرض تقديمي في PowerPoint</vt:lpstr>
      <vt:lpstr>عرض تقديمي في PowerPoint</vt:lpstr>
      <vt:lpstr>عرض تقديمي في PowerPoint</vt:lpstr>
      <vt:lpstr>ما هو الجديد في الدراسة  وإبداعاتها  ومميّزاتها </vt:lpstr>
      <vt:lpstr>مجتمع الدراسة </vt:lpstr>
      <vt:lpstr>عرض تقديمي في PowerPoint</vt:lpstr>
      <vt:lpstr>الادوات  الإحصائية في الجانب العملي </vt:lpstr>
      <vt:lpstr>الاستنتاجات </vt:lpstr>
      <vt:lpstr>عرض تقديمي في PowerPoint</vt:lpstr>
      <vt:lpstr>التوصيات </vt:lpstr>
      <vt:lpstr>عرض تقديمي في PowerPoint</vt:lpstr>
      <vt:lpstr>شكراً لحسن اصغائكم  </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إدارة الأعمال-مــرحلة المــــاجستير (AUCE Masters) مادة: أدارة التسويق المتقدمة 604MMKT  الشركة العامة لصناعة  الأدوية  والمستلزمات الطبية في سامراء عن منتج ساما دول (Samadol)  الطالبة: نجاة داخل عوفي النعيمات  ID 9210159  العام الجامعي فصل الخريف 2021-2022</dc:title>
  <dc:creator>najat</dc:creator>
  <cp:lastModifiedBy>Maher</cp:lastModifiedBy>
  <cp:revision>179</cp:revision>
  <cp:lastPrinted>2022-01-31T11:55:48Z</cp:lastPrinted>
  <dcterms:created xsi:type="dcterms:W3CDTF">2021-11-17T07:39:04Z</dcterms:created>
  <dcterms:modified xsi:type="dcterms:W3CDTF">2024-09-10T17:42:52Z</dcterms:modified>
</cp:coreProperties>
</file>